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302" r:id="rId3"/>
    <p:sldId id="256" r:id="rId4"/>
    <p:sldId id="257" r:id="rId5"/>
    <p:sldId id="258" r:id="rId6"/>
    <p:sldId id="259" r:id="rId7"/>
    <p:sldId id="280" r:id="rId8"/>
    <p:sldId id="279" r:id="rId9"/>
    <p:sldId id="296" r:id="rId10"/>
    <p:sldId id="297" r:id="rId11"/>
    <p:sldId id="301" r:id="rId12"/>
    <p:sldId id="299" r:id="rId13"/>
    <p:sldId id="304" r:id="rId14"/>
    <p:sldId id="303" r:id="rId15"/>
    <p:sldId id="261" r:id="rId16"/>
    <p:sldId id="262" r:id="rId17"/>
    <p:sldId id="264" r:id="rId18"/>
    <p:sldId id="265" r:id="rId19"/>
    <p:sldId id="305" r:id="rId20"/>
    <p:sldId id="306" r:id="rId21"/>
    <p:sldId id="263" r:id="rId22"/>
    <p:sldId id="266" r:id="rId23"/>
    <p:sldId id="269" r:id="rId24"/>
    <p:sldId id="277" r:id="rId25"/>
    <p:sldId id="278" r:id="rId26"/>
    <p:sldId id="267" r:id="rId27"/>
    <p:sldId id="268" r:id="rId28"/>
    <p:sldId id="270" r:id="rId29"/>
    <p:sldId id="271" r:id="rId30"/>
    <p:sldId id="272" r:id="rId31"/>
    <p:sldId id="274" r:id="rId32"/>
    <p:sldId id="273" r:id="rId33"/>
    <p:sldId id="275"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6" d="100"/>
          <a:sy n="86" d="100"/>
        </p:scale>
        <p:origin x="108" y="414"/>
      </p:cViewPr>
      <p:guideLst/>
    </p:cSldViewPr>
  </p:slideViewPr>
  <p:notesTextViewPr>
    <p:cViewPr>
      <p:scale>
        <a:sx n="1" d="1"/>
        <a:sy n="1" d="1"/>
      </p:scale>
      <p:origin x="0" y="0"/>
    </p:cViewPr>
  </p:notesTextViewPr>
  <p:sorterViewPr>
    <p:cViewPr varScale="1">
      <p:scale>
        <a:sx n="100" d="100"/>
        <a:sy n="100" d="100"/>
      </p:scale>
      <p:origin x="0" y="-760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gif"/><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C1B68-D901-203A-C0F7-8FEA42608D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62E981-CC2C-E1B8-1111-0A51038EB9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081E671-1ADE-D8C1-38D5-0D1C6B46051E}"/>
              </a:ext>
            </a:extLst>
          </p:cNvPr>
          <p:cNvSpPr>
            <a:spLocks noGrp="1"/>
          </p:cNvSpPr>
          <p:nvPr>
            <p:ph type="dt" sz="half" idx="10"/>
          </p:nvPr>
        </p:nvSpPr>
        <p:spPr/>
        <p:txBody>
          <a:bodyPr/>
          <a:lstStyle/>
          <a:p>
            <a:fld id="{9028AB42-DBA8-4E0A-BE46-17CF47C5E1ED}" type="datetimeFigureOut">
              <a:rPr lang="en-US" smtClean="0"/>
              <a:t>3/21/2025</a:t>
            </a:fld>
            <a:endParaRPr lang="en-US"/>
          </a:p>
        </p:txBody>
      </p:sp>
      <p:sp>
        <p:nvSpPr>
          <p:cNvPr id="5" name="Footer Placeholder 4">
            <a:extLst>
              <a:ext uri="{FF2B5EF4-FFF2-40B4-BE49-F238E27FC236}">
                <a16:creationId xmlns:a16="http://schemas.microsoft.com/office/drawing/2014/main" id="{4DA36392-4FC1-EA03-D1FC-3FEA619EAF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49063B-FF92-9827-43B4-BC123C230D5E}"/>
              </a:ext>
            </a:extLst>
          </p:cNvPr>
          <p:cNvSpPr>
            <a:spLocks noGrp="1"/>
          </p:cNvSpPr>
          <p:nvPr>
            <p:ph type="sldNum" sz="quarter" idx="12"/>
          </p:nvPr>
        </p:nvSpPr>
        <p:spPr/>
        <p:txBody>
          <a:bodyPr/>
          <a:lstStyle/>
          <a:p>
            <a:fld id="{07E0027D-6D5E-4957-BFD4-E55C0588B2EB}" type="slidenum">
              <a:rPr lang="en-US" smtClean="0"/>
              <a:t>‹#›</a:t>
            </a:fld>
            <a:endParaRPr lang="en-US"/>
          </a:p>
        </p:txBody>
      </p:sp>
    </p:spTree>
    <p:extLst>
      <p:ext uri="{BB962C8B-B14F-4D97-AF65-F5344CB8AC3E}">
        <p14:creationId xmlns:p14="http://schemas.microsoft.com/office/powerpoint/2010/main" val="18058138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CB9CA-6440-65B0-ABE7-71C7AE5C21D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0BAD15-6EED-B153-DA0C-BA932D8887E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81C80-4D8F-1F9D-0EA3-2F847A2FDADC}"/>
              </a:ext>
            </a:extLst>
          </p:cNvPr>
          <p:cNvSpPr>
            <a:spLocks noGrp="1"/>
          </p:cNvSpPr>
          <p:nvPr>
            <p:ph type="dt" sz="half" idx="10"/>
          </p:nvPr>
        </p:nvSpPr>
        <p:spPr/>
        <p:txBody>
          <a:bodyPr/>
          <a:lstStyle/>
          <a:p>
            <a:fld id="{9028AB42-DBA8-4E0A-BE46-17CF47C5E1ED}" type="datetimeFigureOut">
              <a:rPr lang="en-US" smtClean="0"/>
              <a:t>3/21/2025</a:t>
            </a:fld>
            <a:endParaRPr lang="en-US"/>
          </a:p>
        </p:txBody>
      </p:sp>
      <p:sp>
        <p:nvSpPr>
          <p:cNvPr id="5" name="Footer Placeholder 4">
            <a:extLst>
              <a:ext uri="{FF2B5EF4-FFF2-40B4-BE49-F238E27FC236}">
                <a16:creationId xmlns:a16="http://schemas.microsoft.com/office/drawing/2014/main" id="{C623554D-8F7F-70D7-ED92-5062DEB504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58DF7B-6424-FA20-FFC5-AD6325306516}"/>
              </a:ext>
            </a:extLst>
          </p:cNvPr>
          <p:cNvSpPr>
            <a:spLocks noGrp="1"/>
          </p:cNvSpPr>
          <p:nvPr>
            <p:ph type="sldNum" sz="quarter" idx="12"/>
          </p:nvPr>
        </p:nvSpPr>
        <p:spPr/>
        <p:txBody>
          <a:bodyPr/>
          <a:lstStyle/>
          <a:p>
            <a:fld id="{07E0027D-6D5E-4957-BFD4-E55C0588B2EB}" type="slidenum">
              <a:rPr lang="en-US" smtClean="0"/>
              <a:t>‹#›</a:t>
            </a:fld>
            <a:endParaRPr lang="en-US"/>
          </a:p>
        </p:txBody>
      </p:sp>
    </p:spTree>
    <p:extLst>
      <p:ext uri="{BB962C8B-B14F-4D97-AF65-F5344CB8AC3E}">
        <p14:creationId xmlns:p14="http://schemas.microsoft.com/office/powerpoint/2010/main" val="1855868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783AAC-04A3-1B6D-1B06-497AA15A4C3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B183C2-39CC-0E7A-2EDC-49E011F200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6414C2-9C49-4D62-20E5-558D3643F6AE}"/>
              </a:ext>
            </a:extLst>
          </p:cNvPr>
          <p:cNvSpPr>
            <a:spLocks noGrp="1"/>
          </p:cNvSpPr>
          <p:nvPr>
            <p:ph type="dt" sz="half" idx="10"/>
          </p:nvPr>
        </p:nvSpPr>
        <p:spPr/>
        <p:txBody>
          <a:bodyPr/>
          <a:lstStyle/>
          <a:p>
            <a:fld id="{9028AB42-DBA8-4E0A-BE46-17CF47C5E1ED}" type="datetimeFigureOut">
              <a:rPr lang="en-US" smtClean="0"/>
              <a:t>3/21/2025</a:t>
            </a:fld>
            <a:endParaRPr lang="en-US"/>
          </a:p>
        </p:txBody>
      </p:sp>
      <p:sp>
        <p:nvSpPr>
          <p:cNvPr id="5" name="Footer Placeholder 4">
            <a:extLst>
              <a:ext uri="{FF2B5EF4-FFF2-40B4-BE49-F238E27FC236}">
                <a16:creationId xmlns:a16="http://schemas.microsoft.com/office/drawing/2014/main" id="{23ABE9A0-CA76-A882-7B0C-FB2E33E13B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F270CD-36CF-D3FB-33D9-BD1FA910B9A6}"/>
              </a:ext>
            </a:extLst>
          </p:cNvPr>
          <p:cNvSpPr>
            <a:spLocks noGrp="1"/>
          </p:cNvSpPr>
          <p:nvPr>
            <p:ph type="sldNum" sz="quarter" idx="12"/>
          </p:nvPr>
        </p:nvSpPr>
        <p:spPr/>
        <p:txBody>
          <a:bodyPr/>
          <a:lstStyle/>
          <a:p>
            <a:fld id="{07E0027D-6D5E-4957-BFD4-E55C0588B2EB}" type="slidenum">
              <a:rPr lang="en-US" smtClean="0"/>
              <a:t>‹#›</a:t>
            </a:fld>
            <a:endParaRPr lang="en-US"/>
          </a:p>
        </p:txBody>
      </p:sp>
    </p:spTree>
    <p:extLst>
      <p:ext uri="{BB962C8B-B14F-4D97-AF65-F5344CB8AC3E}">
        <p14:creationId xmlns:p14="http://schemas.microsoft.com/office/powerpoint/2010/main" val="19368458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logo with stars and a red star&#10;&#10;Description automatically generated">
            <a:extLst>
              <a:ext uri="{FF2B5EF4-FFF2-40B4-BE49-F238E27FC236}">
                <a16:creationId xmlns:a16="http://schemas.microsoft.com/office/drawing/2014/main" id="{D4FB3A61-6076-61B8-156B-A6C209FC4E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2490" y="23016"/>
            <a:ext cx="1427327" cy="1745521"/>
          </a:xfrm>
          <a:prstGeom prst="rect">
            <a:avLst/>
          </a:prstGeom>
        </p:spPr>
      </p:pic>
      <p:grpSp>
        <p:nvGrpSpPr>
          <p:cNvPr id="8" name="Group 7">
            <a:extLst>
              <a:ext uri="{FF2B5EF4-FFF2-40B4-BE49-F238E27FC236}">
                <a16:creationId xmlns:a16="http://schemas.microsoft.com/office/drawing/2014/main" id="{777A6F16-71B8-EC12-3F7B-C4D68AD35E34}"/>
              </a:ext>
            </a:extLst>
          </p:cNvPr>
          <p:cNvGrpSpPr/>
          <p:nvPr userDrawn="1"/>
        </p:nvGrpSpPr>
        <p:grpSpPr>
          <a:xfrm>
            <a:off x="10235381" y="207010"/>
            <a:ext cx="1733235" cy="1365133"/>
            <a:chOff x="10389067" y="178247"/>
            <a:chExt cx="1484560" cy="1138087"/>
          </a:xfrm>
        </p:grpSpPr>
        <p:pic>
          <p:nvPicPr>
            <p:cNvPr id="9" name="Picture 8">
              <a:extLst>
                <a:ext uri="{FF2B5EF4-FFF2-40B4-BE49-F238E27FC236}">
                  <a16:creationId xmlns:a16="http://schemas.microsoft.com/office/drawing/2014/main" id="{65529B24-DA5B-6569-615E-590E8678357B}"/>
                </a:ext>
              </a:extLst>
            </p:cNvPr>
            <p:cNvPicPr>
              <a:picLocks noChangeAspect="1"/>
            </p:cNvPicPr>
            <p:nvPr/>
          </p:nvPicPr>
          <p:blipFill>
            <a:blip r:embed="rId3"/>
            <a:stretch>
              <a:fillRect/>
            </a:stretch>
          </p:blipFill>
          <p:spPr>
            <a:xfrm>
              <a:off x="10389067" y="178247"/>
              <a:ext cx="855038" cy="845811"/>
            </a:xfrm>
            <a:prstGeom prst="rect">
              <a:avLst/>
            </a:prstGeom>
          </p:spPr>
        </p:pic>
        <p:pic>
          <p:nvPicPr>
            <p:cNvPr id="10" name="Picture 9" descr="A logo with red arrows&#10;&#10;Description automatically generated">
              <a:extLst>
                <a:ext uri="{FF2B5EF4-FFF2-40B4-BE49-F238E27FC236}">
                  <a16:creationId xmlns:a16="http://schemas.microsoft.com/office/drawing/2014/main" id="{05DF1B6A-CB3A-0DD3-E0C2-A8711F1E79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80548" y="470524"/>
              <a:ext cx="793079" cy="845810"/>
            </a:xfrm>
            <a:prstGeom prst="rect">
              <a:avLst/>
            </a:prstGeom>
          </p:spPr>
        </p:pic>
      </p:grpSp>
      <p:sp>
        <p:nvSpPr>
          <p:cNvPr id="11" name="TextBox 10">
            <a:extLst>
              <a:ext uri="{FF2B5EF4-FFF2-40B4-BE49-F238E27FC236}">
                <a16:creationId xmlns:a16="http://schemas.microsoft.com/office/drawing/2014/main" id="{E05B6FEE-7933-F7EF-2767-C2892F1118B7}"/>
              </a:ext>
            </a:extLst>
          </p:cNvPr>
          <p:cNvSpPr txBox="1"/>
          <p:nvPr userDrawn="1"/>
        </p:nvSpPr>
        <p:spPr>
          <a:xfrm>
            <a:off x="4617489" y="11347"/>
            <a:ext cx="2979470" cy="430887"/>
          </a:xfrm>
          <a:prstGeom prst="rect">
            <a:avLst/>
          </a:prstGeom>
          <a:noFill/>
        </p:spPr>
        <p:txBody>
          <a:bodyPr wrap="none" rtlCol="0">
            <a:spAutoFit/>
          </a:bodyPr>
          <a:lstStyle/>
          <a:p>
            <a:pPr>
              <a:defRPr/>
            </a:pPr>
            <a:r>
              <a:rPr lang="en-US" sz="2200" b="1" i="1" dirty="0">
                <a:solidFill>
                  <a:srgbClr val="002850"/>
                </a:solidFill>
                <a:effectLst>
                  <a:outerShdw blurRad="38100" dist="38100" dir="2700000" algn="tl">
                    <a:srgbClr val="000000">
                      <a:alpha val="43137"/>
                    </a:srgbClr>
                  </a:outerShdw>
                </a:effectLst>
                <a:latin typeface="Calibri" panose="020F0502020204030204"/>
              </a:rPr>
              <a:t>“NEVER STOP SERVING”</a:t>
            </a:r>
          </a:p>
        </p:txBody>
      </p:sp>
      <p:pic>
        <p:nvPicPr>
          <p:cNvPr id="12" name="Picture 11">
            <a:extLst>
              <a:ext uri="{FF2B5EF4-FFF2-40B4-BE49-F238E27FC236}">
                <a16:creationId xmlns:a16="http://schemas.microsoft.com/office/drawing/2014/main" id="{296BFF2F-A49F-D7AA-B006-15EEBDDE09D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73817" y="1699161"/>
            <a:ext cx="6658462" cy="81037"/>
          </a:xfrm>
          <a:prstGeom prst="rect">
            <a:avLst/>
          </a:prstGeom>
        </p:spPr>
      </p:pic>
      <p:sp>
        <p:nvSpPr>
          <p:cNvPr id="13" name="TextBox 12">
            <a:extLst>
              <a:ext uri="{FF2B5EF4-FFF2-40B4-BE49-F238E27FC236}">
                <a16:creationId xmlns:a16="http://schemas.microsoft.com/office/drawing/2014/main" id="{C1E5C746-8DDF-1400-6781-9AB6F693FE8F}"/>
              </a:ext>
            </a:extLst>
          </p:cNvPr>
          <p:cNvSpPr txBox="1"/>
          <p:nvPr userDrawn="1"/>
        </p:nvSpPr>
        <p:spPr>
          <a:xfrm>
            <a:off x="1922411" y="6446549"/>
            <a:ext cx="8161273" cy="400110"/>
          </a:xfrm>
          <a:prstGeom prst="rect">
            <a:avLst/>
          </a:prstGeom>
          <a:noFill/>
        </p:spPr>
        <p:txBody>
          <a:bodyPr wrap="none" rtlCol="0">
            <a:spAutoFit/>
          </a:bodyPr>
          <a:lstStyle/>
          <a:p>
            <a:pPr>
              <a:defRPr/>
            </a:pPr>
            <a:r>
              <a:rPr lang="en-US" sz="2000" b="1" i="1" dirty="0">
                <a:solidFill>
                  <a:srgbClr val="002850"/>
                </a:solidFill>
                <a:effectLst>
                  <a:outerShdw blurRad="38100" dist="38100" dir="2700000" algn="tl">
                    <a:srgbClr val="000000">
                      <a:alpha val="43137"/>
                    </a:srgbClr>
                  </a:outerShdw>
                </a:effectLst>
                <a:latin typeface="Calibri" panose="020F0502020204030204"/>
              </a:rPr>
              <a:t>Legislative Advocacy  –  Philanthropy &amp; Community Service  –  Camaraderie</a:t>
            </a:r>
          </a:p>
        </p:txBody>
      </p:sp>
    </p:spTree>
    <p:extLst>
      <p:ext uri="{BB962C8B-B14F-4D97-AF65-F5344CB8AC3E}">
        <p14:creationId xmlns:p14="http://schemas.microsoft.com/office/powerpoint/2010/main" val="10830937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2FF9A-C6A8-A5DB-2546-3061D00003B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BD4277D-433B-434D-323F-3224D070FDB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FDB4E6-0612-E530-0F10-23515F23528B}"/>
              </a:ext>
            </a:extLst>
          </p:cNvPr>
          <p:cNvSpPr>
            <a:spLocks noGrp="1"/>
          </p:cNvSpPr>
          <p:nvPr>
            <p:ph type="dt" sz="half" idx="10"/>
          </p:nvPr>
        </p:nvSpPr>
        <p:spPr>
          <a:xfrm>
            <a:off x="838200" y="6356350"/>
            <a:ext cx="2743200" cy="365125"/>
          </a:xfrm>
          <a:prstGeom prst="rect">
            <a:avLst/>
          </a:prstGeom>
        </p:spPr>
        <p:txBody>
          <a:bodyPr/>
          <a:lstStyle/>
          <a:p>
            <a:fld id="{47A1355A-3393-4278-947E-8E47664C3252}" type="datetimeFigureOut">
              <a:rPr lang="en-US" smtClean="0"/>
              <a:t>3/21/2025</a:t>
            </a:fld>
            <a:endParaRPr lang="en-US"/>
          </a:p>
        </p:txBody>
      </p:sp>
      <p:sp>
        <p:nvSpPr>
          <p:cNvPr id="5" name="Footer Placeholder 4">
            <a:extLst>
              <a:ext uri="{FF2B5EF4-FFF2-40B4-BE49-F238E27FC236}">
                <a16:creationId xmlns:a16="http://schemas.microsoft.com/office/drawing/2014/main" id="{19909420-7380-CE93-FDAF-001CB06840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6D338D7-775E-D0E3-B5DB-E03B881B4A86}"/>
              </a:ext>
            </a:extLst>
          </p:cNvPr>
          <p:cNvSpPr>
            <a:spLocks noGrp="1"/>
          </p:cNvSpPr>
          <p:nvPr>
            <p:ph type="sldNum" sz="quarter" idx="12"/>
          </p:nvPr>
        </p:nvSpPr>
        <p:spPr>
          <a:xfrm>
            <a:off x="8610600" y="6356350"/>
            <a:ext cx="2743200" cy="365125"/>
          </a:xfrm>
          <a:prstGeom prst="rect">
            <a:avLst/>
          </a:prstGeom>
        </p:spPr>
        <p:txBody>
          <a:bodyPr/>
          <a:lstStyle/>
          <a:p>
            <a:fld id="{F61E27C5-B324-4536-9916-A18ECF9696DD}" type="slidenum">
              <a:rPr lang="en-US" smtClean="0"/>
              <a:t>‹#›</a:t>
            </a:fld>
            <a:endParaRPr lang="en-US"/>
          </a:p>
        </p:txBody>
      </p:sp>
    </p:spTree>
    <p:extLst>
      <p:ext uri="{BB962C8B-B14F-4D97-AF65-F5344CB8AC3E}">
        <p14:creationId xmlns:p14="http://schemas.microsoft.com/office/powerpoint/2010/main" val="19446468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237BE-5D56-53A8-DC10-02101AB4C97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7545CAD-6B83-35E0-AEB6-D26D94853BB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8212A8-A230-E4D6-D23C-72D2AA6B821E}"/>
              </a:ext>
            </a:extLst>
          </p:cNvPr>
          <p:cNvSpPr>
            <a:spLocks noGrp="1"/>
          </p:cNvSpPr>
          <p:nvPr>
            <p:ph type="dt" sz="half" idx="10"/>
          </p:nvPr>
        </p:nvSpPr>
        <p:spPr>
          <a:xfrm>
            <a:off x="838200" y="6356350"/>
            <a:ext cx="2743200" cy="365125"/>
          </a:xfrm>
          <a:prstGeom prst="rect">
            <a:avLst/>
          </a:prstGeom>
        </p:spPr>
        <p:txBody>
          <a:bodyPr/>
          <a:lstStyle/>
          <a:p>
            <a:fld id="{47A1355A-3393-4278-947E-8E47664C3252}" type="datetimeFigureOut">
              <a:rPr lang="en-US" smtClean="0"/>
              <a:t>3/21/2025</a:t>
            </a:fld>
            <a:endParaRPr lang="en-US"/>
          </a:p>
        </p:txBody>
      </p:sp>
      <p:sp>
        <p:nvSpPr>
          <p:cNvPr id="5" name="Footer Placeholder 4">
            <a:extLst>
              <a:ext uri="{FF2B5EF4-FFF2-40B4-BE49-F238E27FC236}">
                <a16:creationId xmlns:a16="http://schemas.microsoft.com/office/drawing/2014/main" id="{D5375866-AC6D-6C3E-C971-0BA4EB1606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7483673-D02B-A7C4-D1BF-0FFB432B0CA8}"/>
              </a:ext>
            </a:extLst>
          </p:cNvPr>
          <p:cNvSpPr>
            <a:spLocks noGrp="1"/>
          </p:cNvSpPr>
          <p:nvPr>
            <p:ph type="sldNum" sz="quarter" idx="12"/>
          </p:nvPr>
        </p:nvSpPr>
        <p:spPr>
          <a:xfrm>
            <a:off x="8610600" y="6356350"/>
            <a:ext cx="2743200" cy="365125"/>
          </a:xfrm>
          <a:prstGeom prst="rect">
            <a:avLst/>
          </a:prstGeom>
        </p:spPr>
        <p:txBody>
          <a:bodyPr/>
          <a:lstStyle/>
          <a:p>
            <a:fld id="{F61E27C5-B324-4536-9916-A18ECF9696DD}" type="slidenum">
              <a:rPr lang="en-US" smtClean="0"/>
              <a:t>‹#›</a:t>
            </a:fld>
            <a:endParaRPr lang="en-US"/>
          </a:p>
        </p:txBody>
      </p:sp>
    </p:spTree>
    <p:extLst>
      <p:ext uri="{BB962C8B-B14F-4D97-AF65-F5344CB8AC3E}">
        <p14:creationId xmlns:p14="http://schemas.microsoft.com/office/powerpoint/2010/main" val="25763875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692D1-19C6-972F-5316-8CF568C728F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F01E9B0-E6E0-F088-1428-9FB91561D17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845145-EFD3-CDF4-C0E7-47071B7F9E3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F6A633-6BE0-6534-F332-211538EA0EC6}"/>
              </a:ext>
            </a:extLst>
          </p:cNvPr>
          <p:cNvSpPr>
            <a:spLocks noGrp="1"/>
          </p:cNvSpPr>
          <p:nvPr>
            <p:ph type="dt" sz="half" idx="10"/>
          </p:nvPr>
        </p:nvSpPr>
        <p:spPr>
          <a:xfrm>
            <a:off x="838200" y="6356350"/>
            <a:ext cx="2743200" cy="365125"/>
          </a:xfrm>
          <a:prstGeom prst="rect">
            <a:avLst/>
          </a:prstGeom>
        </p:spPr>
        <p:txBody>
          <a:bodyPr/>
          <a:lstStyle/>
          <a:p>
            <a:fld id="{47A1355A-3393-4278-947E-8E47664C3252}" type="datetimeFigureOut">
              <a:rPr lang="en-US" smtClean="0"/>
              <a:t>3/21/2025</a:t>
            </a:fld>
            <a:endParaRPr lang="en-US"/>
          </a:p>
        </p:txBody>
      </p:sp>
      <p:sp>
        <p:nvSpPr>
          <p:cNvPr id="6" name="Footer Placeholder 5">
            <a:extLst>
              <a:ext uri="{FF2B5EF4-FFF2-40B4-BE49-F238E27FC236}">
                <a16:creationId xmlns:a16="http://schemas.microsoft.com/office/drawing/2014/main" id="{BAD303D4-30CB-419A-DD71-3B1B8B3768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EB3FF0F-69A9-3A09-971E-6747C432EB8A}"/>
              </a:ext>
            </a:extLst>
          </p:cNvPr>
          <p:cNvSpPr>
            <a:spLocks noGrp="1"/>
          </p:cNvSpPr>
          <p:nvPr>
            <p:ph type="sldNum" sz="quarter" idx="12"/>
          </p:nvPr>
        </p:nvSpPr>
        <p:spPr>
          <a:xfrm>
            <a:off x="8610600" y="6356350"/>
            <a:ext cx="2743200" cy="365125"/>
          </a:xfrm>
          <a:prstGeom prst="rect">
            <a:avLst/>
          </a:prstGeom>
        </p:spPr>
        <p:txBody>
          <a:bodyPr/>
          <a:lstStyle/>
          <a:p>
            <a:fld id="{F61E27C5-B324-4536-9916-A18ECF9696DD}" type="slidenum">
              <a:rPr lang="en-US" smtClean="0"/>
              <a:t>‹#›</a:t>
            </a:fld>
            <a:endParaRPr lang="en-US"/>
          </a:p>
        </p:txBody>
      </p:sp>
    </p:spTree>
    <p:extLst>
      <p:ext uri="{BB962C8B-B14F-4D97-AF65-F5344CB8AC3E}">
        <p14:creationId xmlns:p14="http://schemas.microsoft.com/office/powerpoint/2010/main" val="42234720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100B5-AE09-AC65-86E5-57A02F9151F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297C562-2650-D9CC-6A55-23BB8E2F234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5ADE75-9466-74D3-EED6-E82A824C1F2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9578885-66A9-588F-617A-806D98B691E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73B88A-4B73-FAC8-9B75-91804DE1F3E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E929F0-CC1E-5AA9-6BA8-431818C84676}"/>
              </a:ext>
            </a:extLst>
          </p:cNvPr>
          <p:cNvSpPr>
            <a:spLocks noGrp="1"/>
          </p:cNvSpPr>
          <p:nvPr>
            <p:ph type="dt" sz="half" idx="10"/>
          </p:nvPr>
        </p:nvSpPr>
        <p:spPr>
          <a:xfrm>
            <a:off x="838200" y="6356350"/>
            <a:ext cx="2743200" cy="365125"/>
          </a:xfrm>
          <a:prstGeom prst="rect">
            <a:avLst/>
          </a:prstGeom>
        </p:spPr>
        <p:txBody>
          <a:bodyPr/>
          <a:lstStyle/>
          <a:p>
            <a:fld id="{47A1355A-3393-4278-947E-8E47664C3252}" type="datetimeFigureOut">
              <a:rPr lang="en-US" smtClean="0"/>
              <a:t>3/21/2025</a:t>
            </a:fld>
            <a:endParaRPr lang="en-US"/>
          </a:p>
        </p:txBody>
      </p:sp>
      <p:sp>
        <p:nvSpPr>
          <p:cNvPr id="8" name="Footer Placeholder 7">
            <a:extLst>
              <a:ext uri="{FF2B5EF4-FFF2-40B4-BE49-F238E27FC236}">
                <a16:creationId xmlns:a16="http://schemas.microsoft.com/office/drawing/2014/main" id="{AC07BEE1-E866-A278-B997-7451A03045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24C3EB7-C095-6AD3-777D-D44F6C2B483F}"/>
              </a:ext>
            </a:extLst>
          </p:cNvPr>
          <p:cNvSpPr>
            <a:spLocks noGrp="1"/>
          </p:cNvSpPr>
          <p:nvPr>
            <p:ph type="sldNum" sz="quarter" idx="12"/>
          </p:nvPr>
        </p:nvSpPr>
        <p:spPr>
          <a:xfrm>
            <a:off x="8610600" y="6356350"/>
            <a:ext cx="2743200" cy="365125"/>
          </a:xfrm>
          <a:prstGeom prst="rect">
            <a:avLst/>
          </a:prstGeom>
        </p:spPr>
        <p:txBody>
          <a:bodyPr/>
          <a:lstStyle/>
          <a:p>
            <a:fld id="{F61E27C5-B324-4536-9916-A18ECF9696DD}" type="slidenum">
              <a:rPr lang="en-US" smtClean="0"/>
              <a:t>‹#›</a:t>
            </a:fld>
            <a:endParaRPr lang="en-US"/>
          </a:p>
        </p:txBody>
      </p:sp>
    </p:spTree>
    <p:extLst>
      <p:ext uri="{BB962C8B-B14F-4D97-AF65-F5344CB8AC3E}">
        <p14:creationId xmlns:p14="http://schemas.microsoft.com/office/powerpoint/2010/main" val="1529506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FD19B-CF3E-AA06-4F3A-7B2F41197D3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8357014-BB14-7CB7-F8D6-F8749C1F38A9}"/>
              </a:ext>
            </a:extLst>
          </p:cNvPr>
          <p:cNvSpPr>
            <a:spLocks noGrp="1"/>
          </p:cNvSpPr>
          <p:nvPr>
            <p:ph type="dt" sz="half" idx="10"/>
          </p:nvPr>
        </p:nvSpPr>
        <p:spPr>
          <a:xfrm>
            <a:off x="838200" y="6356350"/>
            <a:ext cx="2743200" cy="365125"/>
          </a:xfrm>
          <a:prstGeom prst="rect">
            <a:avLst/>
          </a:prstGeom>
        </p:spPr>
        <p:txBody>
          <a:bodyPr/>
          <a:lstStyle/>
          <a:p>
            <a:fld id="{47A1355A-3393-4278-947E-8E47664C3252}" type="datetimeFigureOut">
              <a:rPr lang="en-US" smtClean="0"/>
              <a:t>3/21/2025</a:t>
            </a:fld>
            <a:endParaRPr lang="en-US"/>
          </a:p>
        </p:txBody>
      </p:sp>
      <p:sp>
        <p:nvSpPr>
          <p:cNvPr id="4" name="Footer Placeholder 3">
            <a:extLst>
              <a:ext uri="{FF2B5EF4-FFF2-40B4-BE49-F238E27FC236}">
                <a16:creationId xmlns:a16="http://schemas.microsoft.com/office/drawing/2014/main" id="{E042E5F3-66F2-44B5-C781-1CFEFC661F6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C7B5782-0CB8-0F52-899B-D3922EE3F8BB}"/>
              </a:ext>
            </a:extLst>
          </p:cNvPr>
          <p:cNvSpPr>
            <a:spLocks noGrp="1"/>
          </p:cNvSpPr>
          <p:nvPr>
            <p:ph type="sldNum" sz="quarter" idx="12"/>
          </p:nvPr>
        </p:nvSpPr>
        <p:spPr>
          <a:xfrm>
            <a:off x="8610600" y="6356350"/>
            <a:ext cx="2743200" cy="365125"/>
          </a:xfrm>
          <a:prstGeom prst="rect">
            <a:avLst/>
          </a:prstGeom>
        </p:spPr>
        <p:txBody>
          <a:bodyPr/>
          <a:lstStyle/>
          <a:p>
            <a:fld id="{F61E27C5-B324-4536-9916-A18ECF9696DD}" type="slidenum">
              <a:rPr lang="en-US" smtClean="0"/>
              <a:t>‹#›</a:t>
            </a:fld>
            <a:endParaRPr lang="en-US"/>
          </a:p>
        </p:txBody>
      </p:sp>
    </p:spTree>
    <p:extLst>
      <p:ext uri="{BB962C8B-B14F-4D97-AF65-F5344CB8AC3E}">
        <p14:creationId xmlns:p14="http://schemas.microsoft.com/office/powerpoint/2010/main" val="1765820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D25797-10A9-F1E1-193C-FB513F333CB2}"/>
              </a:ext>
            </a:extLst>
          </p:cNvPr>
          <p:cNvSpPr>
            <a:spLocks noGrp="1"/>
          </p:cNvSpPr>
          <p:nvPr>
            <p:ph type="dt" sz="half" idx="10"/>
          </p:nvPr>
        </p:nvSpPr>
        <p:spPr>
          <a:xfrm>
            <a:off x="838200" y="6356350"/>
            <a:ext cx="2743200" cy="365125"/>
          </a:xfrm>
          <a:prstGeom prst="rect">
            <a:avLst/>
          </a:prstGeom>
        </p:spPr>
        <p:txBody>
          <a:bodyPr/>
          <a:lstStyle/>
          <a:p>
            <a:fld id="{47A1355A-3393-4278-947E-8E47664C3252}" type="datetimeFigureOut">
              <a:rPr lang="en-US" smtClean="0"/>
              <a:t>3/21/2025</a:t>
            </a:fld>
            <a:endParaRPr lang="en-US"/>
          </a:p>
        </p:txBody>
      </p:sp>
      <p:sp>
        <p:nvSpPr>
          <p:cNvPr id="3" name="Footer Placeholder 2">
            <a:extLst>
              <a:ext uri="{FF2B5EF4-FFF2-40B4-BE49-F238E27FC236}">
                <a16:creationId xmlns:a16="http://schemas.microsoft.com/office/drawing/2014/main" id="{AB920754-E6A6-229A-7B22-DF41FBDCE1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3C1460E-11E3-6CA5-9D39-3B771863288D}"/>
              </a:ext>
            </a:extLst>
          </p:cNvPr>
          <p:cNvSpPr>
            <a:spLocks noGrp="1"/>
          </p:cNvSpPr>
          <p:nvPr>
            <p:ph type="sldNum" sz="quarter" idx="12"/>
          </p:nvPr>
        </p:nvSpPr>
        <p:spPr>
          <a:xfrm>
            <a:off x="8610600" y="6356350"/>
            <a:ext cx="2743200" cy="365125"/>
          </a:xfrm>
          <a:prstGeom prst="rect">
            <a:avLst/>
          </a:prstGeom>
        </p:spPr>
        <p:txBody>
          <a:bodyPr/>
          <a:lstStyle/>
          <a:p>
            <a:fld id="{F61E27C5-B324-4536-9916-A18ECF9696DD}" type="slidenum">
              <a:rPr lang="en-US" smtClean="0"/>
              <a:t>‹#›</a:t>
            </a:fld>
            <a:endParaRPr lang="en-US"/>
          </a:p>
        </p:txBody>
      </p:sp>
    </p:spTree>
    <p:extLst>
      <p:ext uri="{BB962C8B-B14F-4D97-AF65-F5344CB8AC3E}">
        <p14:creationId xmlns:p14="http://schemas.microsoft.com/office/powerpoint/2010/main" val="5793384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43104-7F7C-9C3B-C8E3-E6BC14A2FCB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7D6F35-52C4-3D20-5B2B-9EF672B31E5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C2716D-9D2C-DC21-072C-09809EEA61B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B5F17C-0BB4-B012-FF80-C4F3CD9B558C}"/>
              </a:ext>
            </a:extLst>
          </p:cNvPr>
          <p:cNvSpPr>
            <a:spLocks noGrp="1"/>
          </p:cNvSpPr>
          <p:nvPr>
            <p:ph type="dt" sz="half" idx="10"/>
          </p:nvPr>
        </p:nvSpPr>
        <p:spPr>
          <a:xfrm>
            <a:off x="838200" y="6356350"/>
            <a:ext cx="2743200" cy="365125"/>
          </a:xfrm>
          <a:prstGeom prst="rect">
            <a:avLst/>
          </a:prstGeom>
        </p:spPr>
        <p:txBody>
          <a:bodyPr/>
          <a:lstStyle/>
          <a:p>
            <a:fld id="{47A1355A-3393-4278-947E-8E47664C3252}" type="datetimeFigureOut">
              <a:rPr lang="en-US" smtClean="0"/>
              <a:t>3/21/2025</a:t>
            </a:fld>
            <a:endParaRPr lang="en-US"/>
          </a:p>
        </p:txBody>
      </p:sp>
      <p:sp>
        <p:nvSpPr>
          <p:cNvPr id="6" name="Footer Placeholder 5">
            <a:extLst>
              <a:ext uri="{FF2B5EF4-FFF2-40B4-BE49-F238E27FC236}">
                <a16:creationId xmlns:a16="http://schemas.microsoft.com/office/drawing/2014/main" id="{AF60AC70-DFE9-E737-39F9-AB0CFE0E2B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BA1C0A3-9A8E-117E-5DE0-F56E0850BD3D}"/>
              </a:ext>
            </a:extLst>
          </p:cNvPr>
          <p:cNvSpPr>
            <a:spLocks noGrp="1"/>
          </p:cNvSpPr>
          <p:nvPr>
            <p:ph type="sldNum" sz="quarter" idx="12"/>
          </p:nvPr>
        </p:nvSpPr>
        <p:spPr>
          <a:xfrm>
            <a:off x="8610600" y="6356350"/>
            <a:ext cx="2743200" cy="365125"/>
          </a:xfrm>
          <a:prstGeom prst="rect">
            <a:avLst/>
          </a:prstGeom>
        </p:spPr>
        <p:txBody>
          <a:bodyPr/>
          <a:lstStyle/>
          <a:p>
            <a:fld id="{F61E27C5-B324-4536-9916-A18ECF9696DD}" type="slidenum">
              <a:rPr lang="en-US" smtClean="0"/>
              <a:t>‹#›</a:t>
            </a:fld>
            <a:endParaRPr lang="en-US"/>
          </a:p>
        </p:txBody>
      </p:sp>
    </p:spTree>
    <p:extLst>
      <p:ext uri="{BB962C8B-B14F-4D97-AF65-F5344CB8AC3E}">
        <p14:creationId xmlns:p14="http://schemas.microsoft.com/office/powerpoint/2010/main" val="102748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9A8C1-0B40-8E40-1BEC-52399099B0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0F3F5A-FAF3-B1C2-0D4B-08503CA9FCF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23A663-A237-B9FC-768D-917479BD48D8}"/>
              </a:ext>
            </a:extLst>
          </p:cNvPr>
          <p:cNvSpPr>
            <a:spLocks noGrp="1"/>
          </p:cNvSpPr>
          <p:nvPr>
            <p:ph type="dt" sz="half" idx="10"/>
          </p:nvPr>
        </p:nvSpPr>
        <p:spPr/>
        <p:txBody>
          <a:bodyPr/>
          <a:lstStyle/>
          <a:p>
            <a:fld id="{9028AB42-DBA8-4E0A-BE46-17CF47C5E1ED}" type="datetimeFigureOut">
              <a:rPr lang="en-US" smtClean="0"/>
              <a:t>3/21/2025</a:t>
            </a:fld>
            <a:endParaRPr lang="en-US"/>
          </a:p>
        </p:txBody>
      </p:sp>
      <p:sp>
        <p:nvSpPr>
          <p:cNvPr id="5" name="Footer Placeholder 4">
            <a:extLst>
              <a:ext uri="{FF2B5EF4-FFF2-40B4-BE49-F238E27FC236}">
                <a16:creationId xmlns:a16="http://schemas.microsoft.com/office/drawing/2014/main" id="{9076C3A6-1AA1-B9A7-1513-0361743766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E1AF34-C1E3-A85C-245F-5C7F3A1F7A75}"/>
              </a:ext>
            </a:extLst>
          </p:cNvPr>
          <p:cNvSpPr>
            <a:spLocks noGrp="1"/>
          </p:cNvSpPr>
          <p:nvPr>
            <p:ph type="sldNum" sz="quarter" idx="12"/>
          </p:nvPr>
        </p:nvSpPr>
        <p:spPr/>
        <p:txBody>
          <a:bodyPr/>
          <a:lstStyle/>
          <a:p>
            <a:fld id="{07E0027D-6D5E-4957-BFD4-E55C0588B2EB}" type="slidenum">
              <a:rPr lang="en-US" smtClean="0"/>
              <a:t>‹#›</a:t>
            </a:fld>
            <a:endParaRPr lang="en-US"/>
          </a:p>
        </p:txBody>
      </p:sp>
    </p:spTree>
    <p:extLst>
      <p:ext uri="{BB962C8B-B14F-4D97-AF65-F5344CB8AC3E}">
        <p14:creationId xmlns:p14="http://schemas.microsoft.com/office/powerpoint/2010/main" val="39240461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DECB9-DD83-0F5D-86AE-B9DD59AD731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15C99A-D9CE-8EAA-5CF0-F2DF1EEB11A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2540682-A37D-8596-1955-401F11CEA42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6DC82B-DD82-DDE9-6DC9-C6DEF2931977}"/>
              </a:ext>
            </a:extLst>
          </p:cNvPr>
          <p:cNvSpPr>
            <a:spLocks noGrp="1"/>
          </p:cNvSpPr>
          <p:nvPr>
            <p:ph type="dt" sz="half" idx="10"/>
          </p:nvPr>
        </p:nvSpPr>
        <p:spPr>
          <a:xfrm>
            <a:off x="838200" y="6356350"/>
            <a:ext cx="2743200" cy="365125"/>
          </a:xfrm>
          <a:prstGeom prst="rect">
            <a:avLst/>
          </a:prstGeom>
        </p:spPr>
        <p:txBody>
          <a:bodyPr/>
          <a:lstStyle/>
          <a:p>
            <a:fld id="{47A1355A-3393-4278-947E-8E47664C3252}" type="datetimeFigureOut">
              <a:rPr lang="en-US" smtClean="0"/>
              <a:t>3/21/2025</a:t>
            </a:fld>
            <a:endParaRPr lang="en-US"/>
          </a:p>
        </p:txBody>
      </p:sp>
      <p:sp>
        <p:nvSpPr>
          <p:cNvPr id="6" name="Footer Placeholder 5">
            <a:extLst>
              <a:ext uri="{FF2B5EF4-FFF2-40B4-BE49-F238E27FC236}">
                <a16:creationId xmlns:a16="http://schemas.microsoft.com/office/drawing/2014/main" id="{C84C28E7-F314-3F7A-6556-C30CC2D1DD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49B3469-FBD7-0F74-6509-010B5E7CD35C}"/>
              </a:ext>
            </a:extLst>
          </p:cNvPr>
          <p:cNvSpPr>
            <a:spLocks noGrp="1"/>
          </p:cNvSpPr>
          <p:nvPr>
            <p:ph type="sldNum" sz="quarter" idx="12"/>
          </p:nvPr>
        </p:nvSpPr>
        <p:spPr>
          <a:xfrm>
            <a:off x="8610600" y="6356350"/>
            <a:ext cx="2743200" cy="365125"/>
          </a:xfrm>
          <a:prstGeom prst="rect">
            <a:avLst/>
          </a:prstGeom>
        </p:spPr>
        <p:txBody>
          <a:bodyPr/>
          <a:lstStyle/>
          <a:p>
            <a:fld id="{F61E27C5-B324-4536-9916-A18ECF9696DD}" type="slidenum">
              <a:rPr lang="en-US" smtClean="0"/>
              <a:t>‹#›</a:t>
            </a:fld>
            <a:endParaRPr lang="en-US"/>
          </a:p>
        </p:txBody>
      </p:sp>
    </p:spTree>
    <p:extLst>
      <p:ext uri="{BB962C8B-B14F-4D97-AF65-F5344CB8AC3E}">
        <p14:creationId xmlns:p14="http://schemas.microsoft.com/office/powerpoint/2010/main" val="5033207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313BB-59D4-C88C-E962-CC791DAF5F5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8CE89C3-37C5-C768-552E-9EF09776A04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3630A3-3B20-1503-7766-2FF409984085}"/>
              </a:ext>
            </a:extLst>
          </p:cNvPr>
          <p:cNvSpPr>
            <a:spLocks noGrp="1"/>
          </p:cNvSpPr>
          <p:nvPr>
            <p:ph type="dt" sz="half" idx="10"/>
          </p:nvPr>
        </p:nvSpPr>
        <p:spPr>
          <a:xfrm>
            <a:off x="838200" y="6356350"/>
            <a:ext cx="2743200" cy="365125"/>
          </a:xfrm>
          <a:prstGeom prst="rect">
            <a:avLst/>
          </a:prstGeom>
        </p:spPr>
        <p:txBody>
          <a:bodyPr/>
          <a:lstStyle/>
          <a:p>
            <a:fld id="{47A1355A-3393-4278-947E-8E47664C3252}" type="datetimeFigureOut">
              <a:rPr lang="en-US" smtClean="0"/>
              <a:t>3/21/2025</a:t>
            </a:fld>
            <a:endParaRPr lang="en-US"/>
          </a:p>
        </p:txBody>
      </p:sp>
      <p:sp>
        <p:nvSpPr>
          <p:cNvPr id="5" name="Footer Placeholder 4">
            <a:extLst>
              <a:ext uri="{FF2B5EF4-FFF2-40B4-BE49-F238E27FC236}">
                <a16:creationId xmlns:a16="http://schemas.microsoft.com/office/drawing/2014/main" id="{FF9F22E8-E60F-27D5-1237-976483854A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0B3B920-9264-22A7-C529-BC9AEE55D90F}"/>
              </a:ext>
            </a:extLst>
          </p:cNvPr>
          <p:cNvSpPr>
            <a:spLocks noGrp="1"/>
          </p:cNvSpPr>
          <p:nvPr>
            <p:ph type="sldNum" sz="quarter" idx="12"/>
          </p:nvPr>
        </p:nvSpPr>
        <p:spPr>
          <a:xfrm>
            <a:off x="8610600" y="6356350"/>
            <a:ext cx="2743200" cy="365125"/>
          </a:xfrm>
          <a:prstGeom prst="rect">
            <a:avLst/>
          </a:prstGeom>
        </p:spPr>
        <p:txBody>
          <a:bodyPr/>
          <a:lstStyle/>
          <a:p>
            <a:fld id="{F61E27C5-B324-4536-9916-A18ECF9696DD}" type="slidenum">
              <a:rPr lang="en-US" smtClean="0"/>
              <a:t>‹#›</a:t>
            </a:fld>
            <a:endParaRPr lang="en-US"/>
          </a:p>
        </p:txBody>
      </p:sp>
    </p:spTree>
    <p:extLst>
      <p:ext uri="{BB962C8B-B14F-4D97-AF65-F5344CB8AC3E}">
        <p14:creationId xmlns:p14="http://schemas.microsoft.com/office/powerpoint/2010/main" val="34282752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CF52E7C-E63C-F883-EDD8-CBFAF95A45F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9EABEB-5875-B58B-5D8A-09BA76F8FE4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BC1FA1-D450-6BE5-0ECF-6B398D5BA70C}"/>
              </a:ext>
            </a:extLst>
          </p:cNvPr>
          <p:cNvSpPr>
            <a:spLocks noGrp="1"/>
          </p:cNvSpPr>
          <p:nvPr>
            <p:ph type="dt" sz="half" idx="10"/>
          </p:nvPr>
        </p:nvSpPr>
        <p:spPr>
          <a:xfrm>
            <a:off x="838200" y="6356350"/>
            <a:ext cx="2743200" cy="365125"/>
          </a:xfrm>
          <a:prstGeom prst="rect">
            <a:avLst/>
          </a:prstGeom>
        </p:spPr>
        <p:txBody>
          <a:bodyPr/>
          <a:lstStyle/>
          <a:p>
            <a:fld id="{47A1355A-3393-4278-947E-8E47664C3252}" type="datetimeFigureOut">
              <a:rPr lang="en-US" smtClean="0"/>
              <a:t>3/21/2025</a:t>
            </a:fld>
            <a:endParaRPr lang="en-US"/>
          </a:p>
        </p:txBody>
      </p:sp>
      <p:sp>
        <p:nvSpPr>
          <p:cNvPr id="5" name="Footer Placeholder 4">
            <a:extLst>
              <a:ext uri="{FF2B5EF4-FFF2-40B4-BE49-F238E27FC236}">
                <a16:creationId xmlns:a16="http://schemas.microsoft.com/office/drawing/2014/main" id="{0D18C437-9ACB-960E-3F9C-99EF1C06D54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4ECA0BB-9C52-64CF-4533-213C5854AA2A}"/>
              </a:ext>
            </a:extLst>
          </p:cNvPr>
          <p:cNvSpPr>
            <a:spLocks noGrp="1"/>
          </p:cNvSpPr>
          <p:nvPr>
            <p:ph type="sldNum" sz="quarter" idx="12"/>
          </p:nvPr>
        </p:nvSpPr>
        <p:spPr>
          <a:xfrm>
            <a:off x="8610600" y="6356350"/>
            <a:ext cx="2743200" cy="365125"/>
          </a:xfrm>
          <a:prstGeom prst="rect">
            <a:avLst/>
          </a:prstGeom>
        </p:spPr>
        <p:txBody>
          <a:bodyPr/>
          <a:lstStyle/>
          <a:p>
            <a:fld id="{F61E27C5-B324-4536-9916-A18ECF9696DD}" type="slidenum">
              <a:rPr lang="en-US" smtClean="0"/>
              <a:t>‹#›</a:t>
            </a:fld>
            <a:endParaRPr lang="en-US"/>
          </a:p>
        </p:txBody>
      </p:sp>
    </p:spTree>
    <p:extLst>
      <p:ext uri="{BB962C8B-B14F-4D97-AF65-F5344CB8AC3E}">
        <p14:creationId xmlns:p14="http://schemas.microsoft.com/office/powerpoint/2010/main" val="34477903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C1B68-D901-203A-C0F7-8FEA42608D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62E981-CC2C-E1B8-1111-0A51038EB9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081E671-1ADE-D8C1-38D5-0D1C6B46051E}"/>
              </a:ext>
            </a:extLst>
          </p:cNvPr>
          <p:cNvSpPr>
            <a:spLocks noGrp="1"/>
          </p:cNvSpPr>
          <p:nvPr>
            <p:ph type="dt" sz="half" idx="10"/>
          </p:nvPr>
        </p:nvSpPr>
        <p:spPr/>
        <p:txBody>
          <a:bodyPr/>
          <a:lstStyle/>
          <a:p>
            <a:fld id="{9028AB42-DBA8-4E0A-BE46-17CF47C5E1ED}" type="datetimeFigureOut">
              <a:rPr lang="en-US" smtClean="0"/>
              <a:t>3/21/2025</a:t>
            </a:fld>
            <a:endParaRPr lang="en-US"/>
          </a:p>
        </p:txBody>
      </p:sp>
      <p:sp>
        <p:nvSpPr>
          <p:cNvPr id="5" name="Footer Placeholder 4">
            <a:extLst>
              <a:ext uri="{FF2B5EF4-FFF2-40B4-BE49-F238E27FC236}">
                <a16:creationId xmlns:a16="http://schemas.microsoft.com/office/drawing/2014/main" id="{4DA36392-4FC1-EA03-D1FC-3FEA619EAF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49063B-FF92-9827-43B4-BC123C230D5E}"/>
              </a:ext>
            </a:extLst>
          </p:cNvPr>
          <p:cNvSpPr>
            <a:spLocks noGrp="1"/>
          </p:cNvSpPr>
          <p:nvPr>
            <p:ph type="sldNum" sz="quarter" idx="12"/>
          </p:nvPr>
        </p:nvSpPr>
        <p:spPr/>
        <p:txBody>
          <a:bodyPr/>
          <a:lstStyle/>
          <a:p>
            <a:fld id="{07E0027D-6D5E-4957-BFD4-E55C0588B2EB}" type="slidenum">
              <a:rPr lang="en-US" smtClean="0"/>
              <a:t>‹#›</a:t>
            </a:fld>
            <a:endParaRPr lang="en-US"/>
          </a:p>
        </p:txBody>
      </p:sp>
    </p:spTree>
    <p:extLst>
      <p:ext uri="{BB962C8B-B14F-4D97-AF65-F5344CB8AC3E}">
        <p14:creationId xmlns:p14="http://schemas.microsoft.com/office/powerpoint/2010/main" val="3452909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6072F-B14A-70F8-D9B1-D5F2BAAA93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E54245-27E3-6A7C-18C1-5C61DA1221E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B65BF3-60FC-589E-CCAF-E6658A30D15F}"/>
              </a:ext>
            </a:extLst>
          </p:cNvPr>
          <p:cNvSpPr>
            <a:spLocks noGrp="1"/>
          </p:cNvSpPr>
          <p:nvPr>
            <p:ph type="dt" sz="half" idx="10"/>
          </p:nvPr>
        </p:nvSpPr>
        <p:spPr/>
        <p:txBody>
          <a:bodyPr/>
          <a:lstStyle/>
          <a:p>
            <a:fld id="{9028AB42-DBA8-4E0A-BE46-17CF47C5E1ED}" type="datetimeFigureOut">
              <a:rPr lang="en-US" smtClean="0"/>
              <a:t>3/21/2025</a:t>
            </a:fld>
            <a:endParaRPr lang="en-US"/>
          </a:p>
        </p:txBody>
      </p:sp>
      <p:sp>
        <p:nvSpPr>
          <p:cNvPr id="5" name="Footer Placeholder 4">
            <a:extLst>
              <a:ext uri="{FF2B5EF4-FFF2-40B4-BE49-F238E27FC236}">
                <a16:creationId xmlns:a16="http://schemas.microsoft.com/office/drawing/2014/main" id="{B3136108-B8B6-53F4-C46C-B20B97D2F3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41F3CE-365D-2FF8-4BD5-6FA5D789113C}"/>
              </a:ext>
            </a:extLst>
          </p:cNvPr>
          <p:cNvSpPr>
            <a:spLocks noGrp="1"/>
          </p:cNvSpPr>
          <p:nvPr>
            <p:ph type="sldNum" sz="quarter" idx="12"/>
          </p:nvPr>
        </p:nvSpPr>
        <p:spPr/>
        <p:txBody>
          <a:bodyPr/>
          <a:lstStyle/>
          <a:p>
            <a:fld id="{07E0027D-6D5E-4957-BFD4-E55C0588B2EB}" type="slidenum">
              <a:rPr lang="en-US" smtClean="0"/>
              <a:t>‹#›</a:t>
            </a:fld>
            <a:endParaRPr lang="en-US"/>
          </a:p>
        </p:txBody>
      </p:sp>
    </p:spTree>
    <p:extLst>
      <p:ext uri="{BB962C8B-B14F-4D97-AF65-F5344CB8AC3E}">
        <p14:creationId xmlns:p14="http://schemas.microsoft.com/office/powerpoint/2010/main" val="3265480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378C0-0708-439B-2871-DB5BD1BAAF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7F043A-62FD-7AA1-51B0-E01FC8B18E6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73BCD54-E283-E5FE-1886-6290F12086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C6370E-AB9A-63FC-888E-E123A674C15E}"/>
              </a:ext>
            </a:extLst>
          </p:cNvPr>
          <p:cNvSpPr>
            <a:spLocks noGrp="1"/>
          </p:cNvSpPr>
          <p:nvPr>
            <p:ph type="dt" sz="half" idx="10"/>
          </p:nvPr>
        </p:nvSpPr>
        <p:spPr/>
        <p:txBody>
          <a:bodyPr/>
          <a:lstStyle/>
          <a:p>
            <a:fld id="{9028AB42-DBA8-4E0A-BE46-17CF47C5E1ED}" type="datetimeFigureOut">
              <a:rPr lang="en-US" smtClean="0"/>
              <a:t>3/21/2025</a:t>
            </a:fld>
            <a:endParaRPr lang="en-US"/>
          </a:p>
        </p:txBody>
      </p:sp>
      <p:sp>
        <p:nvSpPr>
          <p:cNvPr id="6" name="Footer Placeholder 5">
            <a:extLst>
              <a:ext uri="{FF2B5EF4-FFF2-40B4-BE49-F238E27FC236}">
                <a16:creationId xmlns:a16="http://schemas.microsoft.com/office/drawing/2014/main" id="{4D9E1756-FDB7-8C63-FD94-D6BC85210B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7BFE44-3188-DAE2-6BCE-8FEEB7A72358}"/>
              </a:ext>
            </a:extLst>
          </p:cNvPr>
          <p:cNvSpPr>
            <a:spLocks noGrp="1"/>
          </p:cNvSpPr>
          <p:nvPr>
            <p:ph type="sldNum" sz="quarter" idx="12"/>
          </p:nvPr>
        </p:nvSpPr>
        <p:spPr/>
        <p:txBody>
          <a:bodyPr/>
          <a:lstStyle/>
          <a:p>
            <a:fld id="{07E0027D-6D5E-4957-BFD4-E55C0588B2EB}" type="slidenum">
              <a:rPr lang="en-US" smtClean="0"/>
              <a:t>‹#›</a:t>
            </a:fld>
            <a:endParaRPr lang="en-US"/>
          </a:p>
        </p:txBody>
      </p:sp>
    </p:spTree>
    <p:extLst>
      <p:ext uri="{BB962C8B-B14F-4D97-AF65-F5344CB8AC3E}">
        <p14:creationId xmlns:p14="http://schemas.microsoft.com/office/powerpoint/2010/main" val="1504501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63533-06D5-5BC3-EBC1-2AE5648F57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12CAE1-5D36-0485-EA8A-A26A1BA9B6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D328AB-BFBF-CC48-13DD-2576A3FA65B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A6AC8FC-AB11-00E2-16E1-9F725A1A0B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45EC68-F63D-2420-FAC4-FBF71C8D9B5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223C421-6F5F-6588-AB57-D165FC01E14E}"/>
              </a:ext>
            </a:extLst>
          </p:cNvPr>
          <p:cNvSpPr>
            <a:spLocks noGrp="1"/>
          </p:cNvSpPr>
          <p:nvPr>
            <p:ph type="dt" sz="half" idx="10"/>
          </p:nvPr>
        </p:nvSpPr>
        <p:spPr/>
        <p:txBody>
          <a:bodyPr/>
          <a:lstStyle/>
          <a:p>
            <a:fld id="{9028AB42-DBA8-4E0A-BE46-17CF47C5E1ED}" type="datetimeFigureOut">
              <a:rPr lang="en-US" smtClean="0"/>
              <a:t>3/21/2025</a:t>
            </a:fld>
            <a:endParaRPr lang="en-US"/>
          </a:p>
        </p:txBody>
      </p:sp>
      <p:sp>
        <p:nvSpPr>
          <p:cNvPr id="8" name="Footer Placeholder 7">
            <a:extLst>
              <a:ext uri="{FF2B5EF4-FFF2-40B4-BE49-F238E27FC236}">
                <a16:creationId xmlns:a16="http://schemas.microsoft.com/office/drawing/2014/main" id="{2DD93701-D5C8-F4C3-FEAD-2082F492EF4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4FD22BA-7998-A20D-0894-FB3C960B893C}"/>
              </a:ext>
            </a:extLst>
          </p:cNvPr>
          <p:cNvSpPr>
            <a:spLocks noGrp="1"/>
          </p:cNvSpPr>
          <p:nvPr>
            <p:ph type="sldNum" sz="quarter" idx="12"/>
          </p:nvPr>
        </p:nvSpPr>
        <p:spPr/>
        <p:txBody>
          <a:bodyPr/>
          <a:lstStyle/>
          <a:p>
            <a:fld id="{07E0027D-6D5E-4957-BFD4-E55C0588B2EB}" type="slidenum">
              <a:rPr lang="en-US" smtClean="0"/>
              <a:t>‹#›</a:t>
            </a:fld>
            <a:endParaRPr lang="en-US"/>
          </a:p>
        </p:txBody>
      </p:sp>
    </p:spTree>
    <p:extLst>
      <p:ext uri="{BB962C8B-B14F-4D97-AF65-F5344CB8AC3E}">
        <p14:creationId xmlns:p14="http://schemas.microsoft.com/office/powerpoint/2010/main" val="15746248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06689-EBBE-953C-A606-814FA0475B8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BFC815-C954-0A10-1EEF-C1E6E98A8E40}"/>
              </a:ext>
            </a:extLst>
          </p:cNvPr>
          <p:cNvSpPr>
            <a:spLocks noGrp="1"/>
          </p:cNvSpPr>
          <p:nvPr>
            <p:ph type="dt" sz="half" idx="10"/>
          </p:nvPr>
        </p:nvSpPr>
        <p:spPr/>
        <p:txBody>
          <a:bodyPr/>
          <a:lstStyle/>
          <a:p>
            <a:fld id="{9028AB42-DBA8-4E0A-BE46-17CF47C5E1ED}" type="datetimeFigureOut">
              <a:rPr lang="en-US" smtClean="0"/>
              <a:t>3/21/2025</a:t>
            </a:fld>
            <a:endParaRPr lang="en-US"/>
          </a:p>
        </p:txBody>
      </p:sp>
      <p:sp>
        <p:nvSpPr>
          <p:cNvPr id="4" name="Footer Placeholder 3">
            <a:extLst>
              <a:ext uri="{FF2B5EF4-FFF2-40B4-BE49-F238E27FC236}">
                <a16:creationId xmlns:a16="http://schemas.microsoft.com/office/drawing/2014/main" id="{40113BA7-E315-5047-2203-B779A33A7A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DD1B98-159F-4763-BE10-E7FFF7C06EFD}"/>
              </a:ext>
            </a:extLst>
          </p:cNvPr>
          <p:cNvSpPr>
            <a:spLocks noGrp="1"/>
          </p:cNvSpPr>
          <p:nvPr>
            <p:ph type="sldNum" sz="quarter" idx="12"/>
          </p:nvPr>
        </p:nvSpPr>
        <p:spPr/>
        <p:txBody>
          <a:bodyPr/>
          <a:lstStyle/>
          <a:p>
            <a:fld id="{07E0027D-6D5E-4957-BFD4-E55C0588B2EB}" type="slidenum">
              <a:rPr lang="en-US" smtClean="0"/>
              <a:t>‹#›</a:t>
            </a:fld>
            <a:endParaRPr lang="en-US"/>
          </a:p>
        </p:txBody>
      </p:sp>
    </p:spTree>
    <p:extLst>
      <p:ext uri="{BB962C8B-B14F-4D97-AF65-F5344CB8AC3E}">
        <p14:creationId xmlns:p14="http://schemas.microsoft.com/office/powerpoint/2010/main" val="3591636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736743-B55F-AC20-33BE-A284A1CB8462}"/>
              </a:ext>
            </a:extLst>
          </p:cNvPr>
          <p:cNvSpPr>
            <a:spLocks noGrp="1"/>
          </p:cNvSpPr>
          <p:nvPr>
            <p:ph type="dt" sz="half" idx="10"/>
          </p:nvPr>
        </p:nvSpPr>
        <p:spPr/>
        <p:txBody>
          <a:bodyPr/>
          <a:lstStyle/>
          <a:p>
            <a:fld id="{9028AB42-DBA8-4E0A-BE46-17CF47C5E1ED}" type="datetimeFigureOut">
              <a:rPr lang="en-US" smtClean="0"/>
              <a:t>3/21/2025</a:t>
            </a:fld>
            <a:endParaRPr lang="en-US"/>
          </a:p>
        </p:txBody>
      </p:sp>
      <p:sp>
        <p:nvSpPr>
          <p:cNvPr id="3" name="Footer Placeholder 2">
            <a:extLst>
              <a:ext uri="{FF2B5EF4-FFF2-40B4-BE49-F238E27FC236}">
                <a16:creationId xmlns:a16="http://schemas.microsoft.com/office/drawing/2014/main" id="{0DC405D0-58FC-66B9-49EF-7AF184ED33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15B1920-9195-DCDF-70CE-13254B27B2BD}"/>
              </a:ext>
            </a:extLst>
          </p:cNvPr>
          <p:cNvSpPr>
            <a:spLocks noGrp="1"/>
          </p:cNvSpPr>
          <p:nvPr>
            <p:ph type="sldNum" sz="quarter" idx="12"/>
          </p:nvPr>
        </p:nvSpPr>
        <p:spPr/>
        <p:txBody>
          <a:bodyPr/>
          <a:lstStyle/>
          <a:p>
            <a:fld id="{07E0027D-6D5E-4957-BFD4-E55C0588B2EB}" type="slidenum">
              <a:rPr lang="en-US" smtClean="0"/>
              <a:t>‹#›</a:t>
            </a:fld>
            <a:endParaRPr lang="en-US"/>
          </a:p>
        </p:txBody>
      </p:sp>
    </p:spTree>
    <p:extLst>
      <p:ext uri="{BB962C8B-B14F-4D97-AF65-F5344CB8AC3E}">
        <p14:creationId xmlns:p14="http://schemas.microsoft.com/office/powerpoint/2010/main" val="3429020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3464A-7913-B328-5E1B-63C9C95CD1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DC442B-549F-5064-85EF-0962ADA845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9A71BE-A540-8C6E-C28B-045E6DA201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82955E-F1EF-EC6D-A574-3FB601D767ED}"/>
              </a:ext>
            </a:extLst>
          </p:cNvPr>
          <p:cNvSpPr>
            <a:spLocks noGrp="1"/>
          </p:cNvSpPr>
          <p:nvPr>
            <p:ph type="dt" sz="half" idx="10"/>
          </p:nvPr>
        </p:nvSpPr>
        <p:spPr/>
        <p:txBody>
          <a:bodyPr/>
          <a:lstStyle/>
          <a:p>
            <a:fld id="{9028AB42-DBA8-4E0A-BE46-17CF47C5E1ED}" type="datetimeFigureOut">
              <a:rPr lang="en-US" smtClean="0"/>
              <a:t>3/21/2025</a:t>
            </a:fld>
            <a:endParaRPr lang="en-US"/>
          </a:p>
        </p:txBody>
      </p:sp>
      <p:sp>
        <p:nvSpPr>
          <p:cNvPr id="6" name="Footer Placeholder 5">
            <a:extLst>
              <a:ext uri="{FF2B5EF4-FFF2-40B4-BE49-F238E27FC236}">
                <a16:creationId xmlns:a16="http://schemas.microsoft.com/office/drawing/2014/main" id="{010F1654-8FF3-5FBB-3614-D500E5CAF3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3E3306-551C-DBED-8229-79215E269BDA}"/>
              </a:ext>
            </a:extLst>
          </p:cNvPr>
          <p:cNvSpPr>
            <a:spLocks noGrp="1"/>
          </p:cNvSpPr>
          <p:nvPr>
            <p:ph type="sldNum" sz="quarter" idx="12"/>
          </p:nvPr>
        </p:nvSpPr>
        <p:spPr/>
        <p:txBody>
          <a:bodyPr/>
          <a:lstStyle/>
          <a:p>
            <a:fld id="{07E0027D-6D5E-4957-BFD4-E55C0588B2EB}" type="slidenum">
              <a:rPr lang="en-US" smtClean="0"/>
              <a:t>‹#›</a:t>
            </a:fld>
            <a:endParaRPr lang="en-US"/>
          </a:p>
        </p:txBody>
      </p:sp>
    </p:spTree>
    <p:extLst>
      <p:ext uri="{BB962C8B-B14F-4D97-AF65-F5344CB8AC3E}">
        <p14:creationId xmlns:p14="http://schemas.microsoft.com/office/powerpoint/2010/main" val="2458390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7FD91-EF21-7984-3624-0B09D52002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6079D3C-1BCA-8B82-79ED-2235BEE9BA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B4B444-71DF-8A24-93BB-C2E4B84207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3199B3-82DE-65EC-CEDD-B447AF4575C1}"/>
              </a:ext>
            </a:extLst>
          </p:cNvPr>
          <p:cNvSpPr>
            <a:spLocks noGrp="1"/>
          </p:cNvSpPr>
          <p:nvPr>
            <p:ph type="dt" sz="half" idx="10"/>
          </p:nvPr>
        </p:nvSpPr>
        <p:spPr/>
        <p:txBody>
          <a:bodyPr/>
          <a:lstStyle/>
          <a:p>
            <a:fld id="{9028AB42-DBA8-4E0A-BE46-17CF47C5E1ED}" type="datetimeFigureOut">
              <a:rPr lang="en-US" smtClean="0"/>
              <a:t>3/21/2025</a:t>
            </a:fld>
            <a:endParaRPr lang="en-US"/>
          </a:p>
        </p:txBody>
      </p:sp>
      <p:sp>
        <p:nvSpPr>
          <p:cNvPr id="6" name="Footer Placeholder 5">
            <a:extLst>
              <a:ext uri="{FF2B5EF4-FFF2-40B4-BE49-F238E27FC236}">
                <a16:creationId xmlns:a16="http://schemas.microsoft.com/office/drawing/2014/main" id="{2B5F33B8-17C7-5CD6-9674-B3B598DB76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559A4D-D473-5C37-DB9C-C5823E6C943C}"/>
              </a:ext>
            </a:extLst>
          </p:cNvPr>
          <p:cNvSpPr>
            <a:spLocks noGrp="1"/>
          </p:cNvSpPr>
          <p:nvPr>
            <p:ph type="sldNum" sz="quarter" idx="12"/>
          </p:nvPr>
        </p:nvSpPr>
        <p:spPr/>
        <p:txBody>
          <a:bodyPr/>
          <a:lstStyle/>
          <a:p>
            <a:fld id="{07E0027D-6D5E-4957-BFD4-E55C0588B2EB}" type="slidenum">
              <a:rPr lang="en-US" smtClean="0"/>
              <a:t>‹#›</a:t>
            </a:fld>
            <a:endParaRPr lang="en-US"/>
          </a:p>
        </p:txBody>
      </p:sp>
    </p:spTree>
    <p:extLst>
      <p:ext uri="{BB962C8B-B14F-4D97-AF65-F5344CB8AC3E}">
        <p14:creationId xmlns:p14="http://schemas.microsoft.com/office/powerpoint/2010/main" val="2304253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4.gif"/><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1B9520-B914-10BC-656C-6DB37348EA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3AFC29E-2C21-1E6B-278E-9802A11979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7FDEE3-6157-75BC-54F5-E4C2A58C54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028AB42-DBA8-4E0A-BE46-17CF47C5E1ED}" type="datetimeFigureOut">
              <a:rPr lang="en-US" smtClean="0"/>
              <a:t>3/21/2025</a:t>
            </a:fld>
            <a:endParaRPr lang="en-US"/>
          </a:p>
        </p:txBody>
      </p:sp>
      <p:sp>
        <p:nvSpPr>
          <p:cNvPr id="5" name="Footer Placeholder 4">
            <a:extLst>
              <a:ext uri="{FF2B5EF4-FFF2-40B4-BE49-F238E27FC236}">
                <a16:creationId xmlns:a16="http://schemas.microsoft.com/office/drawing/2014/main" id="{EAE11ECE-F77C-D37A-5D31-DB38CF5A63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5697C67-953C-1A2B-2894-0B33D4BE3D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7E0027D-6D5E-4957-BFD4-E55C0588B2EB}" type="slidenum">
              <a:rPr lang="en-US" smtClean="0"/>
              <a:t>‹#›</a:t>
            </a:fld>
            <a:endParaRPr lang="en-US"/>
          </a:p>
        </p:txBody>
      </p:sp>
    </p:spTree>
    <p:extLst>
      <p:ext uri="{BB962C8B-B14F-4D97-AF65-F5344CB8AC3E}">
        <p14:creationId xmlns:p14="http://schemas.microsoft.com/office/powerpoint/2010/main" val="27573242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logo with stars and a red star&#10;&#10;Description automatically generated">
            <a:extLst>
              <a:ext uri="{FF2B5EF4-FFF2-40B4-BE49-F238E27FC236}">
                <a16:creationId xmlns:a16="http://schemas.microsoft.com/office/drawing/2014/main" id="{6FA81F2B-6AAD-AF4E-26FE-DD6C894D42D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02490" y="23016"/>
            <a:ext cx="1427327" cy="1745521"/>
          </a:xfrm>
          <a:prstGeom prst="rect">
            <a:avLst/>
          </a:prstGeom>
        </p:spPr>
      </p:pic>
      <p:grpSp>
        <p:nvGrpSpPr>
          <p:cNvPr id="8" name="Group 7">
            <a:extLst>
              <a:ext uri="{FF2B5EF4-FFF2-40B4-BE49-F238E27FC236}">
                <a16:creationId xmlns:a16="http://schemas.microsoft.com/office/drawing/2014/main" id="{2862F29D-BDF5-831C-FB12-E323E3959DAF}"/>
              </a:ext>
            </a:extLst>
          </p:cNvPr>
          <p:cNvGrpSpPr/>
          <p:nvPr userDrawn="1"/>
        </p:nvGrpSpPr>
        <p:grpSpPr>
          <a:xfrm>
            <a:off x="10235381" y="207010"/>
            <a:ext cx="1733235" cy="1365133"/>
            <a:chOff x="10389067" y="178247"/>
            <a:chExt cx="1484560" cy="1138087"/>
          </a:xfrm>
        </p:grpSpPr>
        <p:pic>
          <p:nvPicPr>
            <p:cNvPr id="9" name="Picture 8">
              <a:extLst>
                <a:ext uri="{FF2B5EF4-FFF2-40B4-BE49-F238E27FC236}">
                  <a16:creationId xmlns:a16="http://schemas.microsoft.com/office/drawing/2014/main" id="{977C005F-90A3-D70E-EAB9-D35C653E018C}"/>
                </a:ext>
              </a:extLst>
            </p:cNvPr>
            <p:cNvPicPr>
              <a:picLocks noChangeAspect="1"/>
            </p:cNvPicPr>
            <p:nvPr/>
          </p:nvPicPr>
          <p:blipFill>
            <a:blip r:embed="rId15"/>
            <a:stretch>
              <a:fillRect/>
            </a:stretch>
          </p:blipFill>
          <p:spPr>
            <a:xfrm>
              <a:off x="10389067" y="178247"/>
              <a:ext cx="855038" cy="845811"/>
            </a:xfrm>
            <a:prstGeom prst="rect">
              <a:avLst/>
            </a:prstGeom>
          </p:spPr>
        </p:pic>
        <p:pic>
          <p:nvPicPr>
            <p:cNvPr id="10" name="Picture 9" descr="A logo with red arrows&#10;&#10;Description automatically generated">
              <a:extLst>
                <a:ext uri="{FF2B5EF4-FFF2-40B4-BE49-F238E27FC236}">
                  <a16:creationId xmlns:a16="http://schemas.microsoft.com/office/drawing/2014/main" id="{C23C6661-EE8A-D4A9-4DD9-B98587FB1DE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080548" y="470524"/>
              <a:ext cx="793079" cy="845810"/>
            </a:xfrm>
            <a:prstGeom prst="rect">
              <a:avLst/>
            </a:prstGeom>
          </p:spPr>
        </p:pic>
      </p:grpSp>
      <p:sp>
        <p:nvSpPr>
          <p:cNvPr id="11" name="TextBox 10">
            <a:extLst>
              <a:ext uri="{FF2B5EF4-FFF2-40B4-BE49-F238E27FC236}">
                <a16:creationId xmlns:a16="http://schemas.microsoft.com/office/drawing/2014/main" id="{41851EA7-EE25-3DA6-0EEB-E9028C97308E}"/>
              </a:ext>
            </a:extLst>
          </p:cNvPr>
          <p:cNvSpPr txBox="1"/>
          <p:nvPr userDrawn="1"/>
        </p:nvSpPr>
        <p:spPr>
          <a:xfrm>
            <a:off x="4617489" y="11347"/>
            <a:ext cx="2979470" cy="430887"/>
          </a:xfrm>
          <a:prstGeom prst="rect">
            <a:avLst/>
          </a:prstGeom>
          <a:noFill/>
        </p:spPr>
        <p:txBody>
          <a:bodyPr wrap="none" rtlCol="0">
            <a:spAutoFit/>
          </a:bodyPr>
          <a:lstStyle/>
          <a:p>
            <a:pPr>
              <a:defRPr/>
            </a:pPr>
            <a:r>
              <a:rPr lang="en-US" sz="2200" b="1" i="1" dirty="0">
                <a:solidFill>
                  <a:srgbClr val="002850"/>
                </a:solidFill>
                <a:effectLst>
                  <a:outerShdw blurRad="38100" dist="38100" dir="2700000" algn="tl">
                    <a:srgbClr val="000000">
                      <a:alpha val="43137"/>
                    </a:srgbClr>
                  </a:outerShdw>
                </a:effectLst>
                <a:latin typeface="Calibri" panose="020F0502020204030204"/>
              </a:rPr>
              <a:t>“NEVER STOP SERVING”</a:t>
            </a:r>
          </a:p>
        </p:txBody>
      </p:sp>
      <p:pic>
        <p:nvPicPr>
          <p:cNvPr id="12" name="Picture 11">
            <a:extLst>
              <a:ext uri="{FF2B5EF4-FFF2-40B4-BE49-F238E27FC236}">
                <a16:creationId xmlns:a16="http://schemas.microsoft.com/office/drawing/2014/main" id="{0876120F-CE5E-2943-7296-8BE57DFD7BEE}"/>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673817" y="1699161"/>
            <a:ext cx="6658462" cy="81037"/>
          </a:xfrm>
          <a:prstGeom prst="rect">
            <a:avLst/>
          </a:prstGeom>
        </p:spPr>
      </p:pic>
      <p:sp>
        <p:nvSpPr>
          <p:cNvPr id="13" name="TextBox 12">
            <a:extLst>
              <a:ext uri="{FF2B5EF4-FFF2-40B4-BE49-F238E27FC236}">
                <a16:creationId xmlns:a16="http://schemas.microsoft.com/office/drawing/2014/main" id="{B3679BBA-6044-C35B-3040-B604EB3BF322}"/>
              </a:ext>
            </a:extLst>
          </p:cNvPr>
          <p:cNvSpPr txBox="1"/>
          <p:nvPr userDrawn="1"/>
        </p:nvSpPr>
        <p:spPr>
          <a:xfrm>
            <a:off x="1922411" y="6446549"/>
            <a:ext cx="8161273" cy="400110"/>
          </a:xfrm>
          <a:prstGeom prst="rect">
            <a:avLst/>
          </a:prstGeom>
          <a:noFill/>
        </p:spPr>
        <p:txBody>
          <a:bodyPr wrap="none" rtlCol="0">
            <a:spAutoFit/>
          </a:bodyPr>
          <a:lstStyle/>
          <a:p>
            <a:pPr>
              <a:defRPr/>
            </a:pPr>
            <a:r>
              <a:rPr lang="en-US" sz="2000" b="1" i="1" dirty="0">
                <a:solidFill>
                  <a:srgbClr val="002850"/>
                </a:solidFill>
                <a:effectLst>
                  <a:outerShdw blurRad="38100" dist="38100" dir="2700000" algn="tl">
                    <a:srgbClr val="000000">
                      <a:alpha val="43137"/>
                    </a:srgbClr>
                  </a:outerShdw>
                </a:effectLst>
                <a:latin typeface="Calibri" panose="020F0502020204030204"/>
              </a:rPr>
              <a:t>Legislative Advocacy  –  Philanthropy &amp; Community Service  –  Camaraderie</a:t>
            </a:r>
          </a:p>
        </p:txBody>
      </p:sp>
    </p:spTree>
    <p:extLst>
      <p:ext uri="{BB962C8B-B14F-4D97-AF65-F5344CB8AC3E}">
        <p14:creationId xmlns:p14="http://schemas.microsoft.com/office/powerpoint/2010/main" val="30410312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3.xml"/><Relationship Id="rId5" Type="http://schemas.openxmlformats.org/officeDocument/2006/relationships/image" Target="../media/image4.gif"/><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4.gif"/><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gif"/><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gif"/><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gif"/><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gif"/><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gif"/><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gif"/><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hyperlink" Target="https://www.dav.org/ending-the-wait/" TargetMode="External"/><Relationship Id="rId5" Type="http://schemas.openxmlformats.org/officeDocument/2006/relationships/image" Target="../media/image4.gif"/><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gif"/><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gif"/><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4.gif"/><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gif"/><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gif"/><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gif"/><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gif"/><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gif"/><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gif"/><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gif"/><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gif"/><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gif"/><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gif"/><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gif"/><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gif"/><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gif"/><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gif"/><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gif"/><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gif"/><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gif"/><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gif"/><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4.gif"/><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8D0249-F4BC-A6D7-3DB8-B367242A7A26}"/>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5B5CDD9F-4A50-9318-E805-6F1DD4D9A67B}"/>
              </a:ext>
            </a:extLst>
          </p:cNvPr>
          <p:cNvGrpSpPr/>
          <p:nvPr/>
        </p:nvGrpSpPr>
        <p:grpSpPr>
          <a:xfrm>
            <a:off x="6360162" y="2235200"/>
            <a:ext cx="3353987" cy="2533533"/>
            <a:chOff x="10389067" y="178247"/>
            <a:chExt cx="1484560" cy="1138087"/>
          </a:xfrm>
        </p:grpSpPr>
        <p:pic>
          <p:nvPicPr>
            <p:cNvPr id="5" name="Picture 4">
              <a:extLst>
                <a:ext uri="{FF2B5EF4-FFF2-40B4-BE49-F238E27FC236}">
                  <a16:creationId xmlns:a16="http://schemas.microsoft.com/office/drawing/2014/main" id="{82A4C20C-DADB-29AF-FE27-073CC15AEDB6}"/>
                </a:ext>
              </a:extLst>
            </p:cNvPr>
            <p:cNvPicPr>
              <a:picLocks noChangeAspect="1"/>
            </p:cNvPicPr>
            <p:nvPr/>
          </p:nvPicPr>
          <p:blipFill>
            <a:blip r:embed="rId2"/>
            <a:stretch>
              <a:fillRect/>
            </a:stretch>
          </p:blipFill>
          <p:spPr>
            <a:xfrm>
              <a:off x="10389067" y="178247"/>
              <a:ext cx="855038" cy="845811"/>
            </a:xfrm>
            <a:prstGeom prst="rect">
              <a:avLst/>
            </a:prstGeom>
          </p:spPr>
        </p:pic>
        <p:pic>
          <p:nvPicPr>
            <p:cNvPr id="7" name="Picture 6" descr="A logo with red arrows&#10;&#10;Description automatically generated">
              <a:extLst>
                <a:ext uri="{FF2B5EF4-FFF2-40B4-BE49-F238E27FC236}">
                  <a16:creationId xmlns:a16="http://schemas.microsoft.com/office/drawing/2014/main" id="{9B88CDC6-FFF5-8BC4-40DE-9CC57B4DA5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0548" y="470524"/>
              <a:ext cx="793079" cy="845810"/>
            </a:xfrm>
            <a:prstGeom prst="rect">
              <a:avLst/>
            </a:prstGeom>
          </p:spPr>
        </p:pic>
      </p:grpSp>
      <p:pic>
        <p:nvPicPr>
          <p:cNvPr id="9" name="Picture 8" descr="A logo with stars and a red star&#10;&#10;Description automatically generated">
            <a:extLst>
              <a:ext uri="{FF2B5EF4-FFF2-40B4-BE49-F238E27FC236}">
                <a16:creationId xmlns:a16="http://schemas.microsoft.com/office/drawing/2014/main" id="{43299769-D43A-E99F-943C-414A837309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8870" y="1690623"/>
            <a:ext cx="2842970" cy="3476753"/>
          </a:xfrm>
          <a:prstGeom prst="rect">
            <a:avLst/>
          </a:prstGeom>
        </p:spPr>
      </p:pic>
      <p:sp>
        <p:nvSpPr>
          <p:cNvPr id="11" name="TextBox 10">
            <a:extLst>
              <a:ext uri="{FF2B5EF4-FFF2-40B4-BE49-F238E27FC236}">
                <a16:creationId xmlns:a16="http://schemas.microsoft.com/office/drawing/2014/main" id="{3AB46EC5-4F30-7525-5D00-7B3A9BC8834D}"/>
              </a:ext>
            </a:extLst>
          </p:cNvPr>
          <p:cNvSpPr txBox="1"/>
          <p:nvPr/>
        </p:nvSpPr>
        <p:spPr>
          <a:xfrm>
            <a:off x="2024011" y="6446549"/>
            <a:ext cx="8161273" cy="400110"/>
          </a:xfrm>
          <a:prstGeom prst="rect">
            <a:avLst/>
          </a:prstGeom>
          <a:noFill/>
        </p:spPr>
        <p:txBody>
          <a:bodyPr wrap="none" rtlCol="0">
            <a:spAutoFit/>
          </a:bodyPr>
          <a:lstStyle/>
          <a:p>
            <a:pPr>
              <a:defRPr/>
            </a:pPr>
            <a:r>
              <a:rPr lang="en-US" sz="2000" b="1" i="1" dirty="0">
                <a:solidFill>
                  <a:srgbClr val="002850"/>
                </a:solidFill>
                <a:effectLst>
                  <a:outerShdw blurRad="38100" dist="38100" dir="2700000" algn="tl">
                    <a:srgbClr val="000000">
                      <a:alpha val="43137"/>
                    </a:srgbClr>
                  </a:outerShdw>
                </a:effectLst>
                <a:latin typeface="Calibri" panose="020F0502020204030204"/>
              </a:rPr>
              <a:t>Legislative Advocacy  –  Philanthropy &amp; Community Service  –  Camaraderie</a:t>
            </a:r>
          </a:p>
        </p:txBody>
      </p:sp>
      <p:sp>
        <p:nvSpPr>
          <p:cNvPr id="14" name="TextBox 13">
            <a:extLst>
              <a:ext uri="{FF2B5EF4-FFF2-40B4-BE49-F238E27FC236}">
                <a16:creationId xmlns:a16="http://schemas.microsoft.com/office/drawing/2014/main" id="{11597B04-180D-08C5-6D4C-6FDA3E79E870}"/>
              </a:ext>
            </a:extLst>
          </p:cNvPr>
          <p:cNvSpPr txBox="1"/>
          <p:nvPr/>
        </p:nvSpPr>
        <p:spPr>
          <a:xfrm>
            <a:off x="4617489" y="11347"/>
            <a:ext cx="2979470" cy="430887"/>
          </a:xfrm>
          <a:prstGeom prst="rect">
            <a:avLst/>
          </a:prstGeom>
          <a:noFill/>
        </p:spPr>
        <p:txBody>
          <a:bodyPr wrap="none" rtlCol="0">
            <a:spAutoFit/>
          </a:bodyPr>
          <a:lstStyle/>
          <a:p>
            <a:pPr>
              <a:defRPr/>
            </a:pPr>
            <a:r>
              <a:rPr lang="en-US" sz="2200" b="1" i="1" dirty="0">
                <a:solidFill>
                  <a:srgbClr val="002850"/>
                </a:solidFill>
                <a:effectLst>
                  <a:outerShdw blurRad="38100" dist="38100" dir="2700000" algn="tl">
                    <a:srgbClr val="000000">
                      <a:alpha val="43137"/>
                    </a:srgbClr>
                  </a:outerShdw>
                </a:effectLst>
                <a:latin typeface="Calibri" panose="020F0502020204030204"/>
              </a:rPr>
              <a:t>“NEVER STOP SERVING”</a:t>
            </a:r>
          </a:p>
        </p:txBody>
      </p:sp>
    </p:spTree>
    <p:extLst>
      <p:ext uri="{BB962C8B-B14F-4D97-AF65-F5344CB8AC3E}">
        <p14:creationId xmlns:p14="http://schemas.microsoft.com/office/powerpoint/2010/main" val="31467110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BE3752-5A3F-6EA5-9615-8F435040862B}"/>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2BA0E7B5-6CE4-63E7-6A34-801150989B32}"/>
              </a:ext>
            </a:extLst>
          </p:cNvPr>
          <p:cNvGrpSpPr/>
          <p:nvPr/>
        </p:nvGrpSpPr>
        <p:grpSpPr>
          <a:xfrm>
            <a:off x="10235381" y="264160"/>
            <a:ext cx="1733235" cy="1365133"/>
            <a:chOff x="10389067" y="178247"/>
            <a:chExt cx="1484560" cy="1138087"/>
          </a:xfrm>
        </p:grpSpPr>
        <p:pic>
          <p:nvPicPr>
            <p:cNvPr id="5" name="Picture 4">
              <a:extLst>
                <a:ext uri="{FF2B5EF4-FFF2-40B4-BE49-F238E27FC236}">
                  <a16:creationId xmlns:a16="http://schemas.microsoft.com/office/drawing/2014/main" id="{E2568388-6EF3-8204-EAF6-084C6051FBBB}"/>
                </a:ext>
              </a:extLst>
            </p:cNvPr>
            <p:cNvPicPr>
              <a:picLocks noChangeAspect="1"/>
            </p:cNvPicPr>
            <p:nvPr/>
          </p:nvPicPr>
          <p:blipFill>
            <a:blip r:embed="rId2"/>
            <a:stretch>
              <a:fillRect/>
            </a:stretch>
          </p:blipFill>
          <p:spPr>
            <a:xfrm>
              <a:off x="10389067" y="178247"/>
              <a:ext cx="855038" cy="845811"/>
            </a:xfrm>
            <a:prstGeom prst="rect">
              <a:avLst/>
            </a:prstGeom>
          </p:spPr>
        </p:pic>
        <p:pic>
          <p:nvPicPr>
            <p:cNvPr id="7" name="Picture 6" descr="A logo with red arrows&#10;&#10;Description automatically generated">
              <a:extLst>
                <a:ext uri="{FF2B5EF4-FFF2-40B4-BE49-F238E27FC236}">
                  <a16:creationId xmlns:a16="http://schemas.microsoft.com/office/drawing/2014/main" id="{55E18E39-1F40-FAA3-DAF6-1AE651AF77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0548" y="470524"/>
              <a:ext cx="793079" cy="845810"/>
            </a:xfrm>
            <a:prstGeom prst="rect">
              <a:avLst/>
            </a:prstGeom>
          </p:spPr>
        </p:pic>
      </p:grpSp>
      <p:pic>
        <p:nvPicPr>
          <p:cNvPr id="9" name="Picture 8" descr="A logo with stars and a red star&#10;&#10;Description automatically generated">
            <a:extLst>
              <a:ext uri="{FF2B5EF4-FFF2-40B4-BE49-F238E27FC236}">
                <a16:creationId xmlns:a16="http://schemas.microsoft.com/office/drawing/2014/main" id="{F67AEA6D-A3D2-1B9C-E4EC-09C77074FB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390" y="23016"/>
            <a:ext cx="1427327" cy="1745521"/>
          </a:xfrm>
          <a:prstGeom prst="rect">
            <a:avLst/>
          </a:prstGeom>
        </p:spPr>
      </p:pic>
      <p:sp>
        <p:nvSpPr>
          <p:cNvPr id="11" name="TextBox 10">
            <a:extLst>
              <a:ext uri="{FF2B5EF4-FFF2-40B4-BE49-F238E27FC236}">
                <a16:creationId xmlns:a16="http://schemas.microsoft.com/office/drawing/2014/main" id="{42B1A5E2-8FCC-6701-809A-27096D70971A}"/>
              </a:ext>
            </a:extLst>
          </p:cNvPr>
          <p:cNvSpPr txBox="1"/>
          <p:nvPr/>
        </p:nvSpPr>
        <p:spPr>
          <a:xfrm>
            <a:off x="1922411" y="6446549"/>
            <a:ext cx="8161273" cy="400110"/>
          </a:xfrm>
          <a:prstGeom prst="rect">
            <a:avLst/>
          </a:prstGeom>
          <a:noFill/>
        </p:spPr>
        <p:txBody>
          <a:bodyPr wrap="none" rtlCol="0">
            <a:spAutoFit/>
          </a:bodyPr>
          <a:lstStyle/>
          <a:p>
            <a:pPr>
              <a:defRPr/>
            </a:pPr>
            <a:r>
              <a:rPr lang="en-US" sz="2000" b="1" i="1" dirty="0">
                <a:solidFill>
                  <a:srgbClr val="002850"/>
                </a:solidFill>
                <a:effectLst>
                  <a:outerShdw blurRad="38100" dist="38100" dir="2700000" algn="tl">
                    <a:srgbClr val="000000">
                      <a:alpha val="43137"/>
                    </a:srgbClr>
                  </a:outerShdw>
                </a:effectLst>
                <a:latin typeface="Calibri" panose="020F0502020204030204"/>
              </a:rPr>
              <a:t>Legislative Advocacy  –  Philanthropy &amp; Community Service  –  Camaraderie</a:t>
            </a:r>
          </a:p>
        </p:txBody>
      </p:sp>
      <p:pic>
        <p:nvPicPr>
          <p:cNvPr id="12" name="Picture 11">
            <a:extLst>
              <a:ext uri="{FF2B5EF4-FFF2-40B4-BE49-F238E27FC236}">
                <a16:creationId xmlns:a16="http://schemas.microsoft.com/office/drawing/2014/main" id="{AFC97483-3470-2402-BC63-C980953A77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73817" y="1699161"/>
            <a:ext cx="6658462" cy="81037"/>
          </a:xfrm>
          <a:prstGeom prst="rect">
            <a:avLst/>
          </a:prstGeom>
        </p:spPr>
      </p:pic>
      <p:sp>
        <p:nvSpPr>
          <p:cNvPr id="14" name="TextBox 13">
            <a:extLst>
              <a:ext uri="{FF2B5EF4-FFF2-40B4-BE49-F238E27FC236}">
                <a16:creationId xmlns:a16="http://schemas.microsoft.com/office/drawing/2014/main" id="{61744D47-EAF4-CE85-63BC-8FDC9B873C2D}"/>
              </a:ext>
            </a:extLst>
          </p:cNvPr>
          <p:cNvSpPr txBox="1"/>
          <p:nvPr/>
        </p:nvSpPr>
        <p:spPr>
          <a:xfrm>
            <a:off x="4617489" y="11347"/>
            <a:ext cx="2979470" cy="430887"/>
          </a:xfrm>
          <a:prstGeom prst="rect">
            <a:avLst/>
          </a:prstGeom>
          <a:noFill/>
        </p:spPr>
        <p:txBody>
          <a:bodyPr wrap="none" rtlCol="0">
            <a:spAutoFit/>
          </a:bodyPr>
          <a:lstStyle/>
          <a:p>
            <a:pPr>
              <a:defRPr/>
            </a:pPr>
            <a:r>
              <a:rPr lang="en-US" sz="2200" b="1" i="1" dirty="0">
                <a:solidFill>
                  <a:srgbClr val="002850"/>
                </a:solidFill>
                <a:effectLst>
                  <a:outerShdw blurRad="38100" dist="38100" dir="2700000" algn="tl">
                    <a:srgbClr val="000000">
                      <a:alpha val="43137"/>
                    </a:srgbClr>
                  </a:outerShdw>
                </a:effectLst>
                <a:latin typeface="Calibri" panose="020F0502020204030204"/>
              </a:rPr>
              <a:t>“NEVER STOP SERVING”</a:t>
            </a:r>
          </a:p>
        </p:txBody>
      </p:sp>
      <p:sp>
        <p:nvSpPr>
          <p:cNvPr id="2" name="TextBox 1">
            <a:extLst>
              <a:ext uri="{FF2B5EF4-FFF2-40B4-BE49-F238E27FC236}">
                <a16:creationId xmlns:a16="http://schemas.microsoft.com/office/drawing/2014/main" id="{325A9337-8CA0-DAC2-E9B6-A8AD5FCDD139}"/>
              </a:ext>
            </a:extLst>
          </p:cNvPr>
          <p:cNvSpPr txBox="1"/>
          <p:nvPr/>
        </p:nvSpPr>
        <p:spPr>
          <a:xfrm>
            <a:off x="5502024" y="1740896"/>
            <a:ext cx="1938031" cy="523220"/>
          </a:xfrm>
          <a:prstGeom prst="rect">
            <a:avLst/>
          </a:prstGeom>
          <a:noFill/>
        </p:spPr>
        <p:txBody>
          <a:bodyPr wrap="none" rtlCol="0">
            <a:spAutoFit/>
          </a:bodyPr>
          <a:lstStyle/>
          <a:p>
            <a:r>
              <a:rPr lang="en-US" sz="2800" b="1" dirty="0">
                <a:solidFill>
                  <a:srgbClr val="0070C0"/>
                </a:solidFill>
              </a:rPr>
              <a:t>Objectives</a:t>
            </a:r>
          </a:p>
        </p:txBody>
      </p:sp>
      <p:sp>
        <p:nvSpPr>
          <p:cNvPr id="3" name="TextBox 2">
            <a:extLst>
              <a:ext uri="{FF2B5EF4-FFF2-40B4-BE49-F238E27FC236}">
                <a16:creationId xmlns:a16="http://schemas.microsoft.com/office/drawing/2014/main" id="{820D8697-4B4F-5E88-4825-4F737492BEB8}"/>
              </a:ext>
            </a:extLst>
          </p:cNvPr>
          <p:cNvSpPr txBox="1"/>
          <p:nvPr/>
        </p:nvSpPr>
        <p:spPr>
          <a:xfrm>
            <a:off x="276207" y="1727436"/>
            <a:ext cx="2610044" cy="523220"/>
          </a:xfrm>
          <a:prstGeom prst="rect">
            <a:avLst/>
          </a:prstGeom>
          <a:noFill/>
        </p:spPr>
        <p:txBody>
          <a:bodyPr wrap="square" rtlCol="0">
            <a:spAutoFit/>
          </a:bodyPr>
          <a:lstStyle/>
          <a:p>
            <a:pPr algn="just"/>
            <a:r>
              <a:rPr lang="en-US" sz="2800" b="1" dirty="0"/>
              <a:t>Lines of  Effort</a:t>
            </a:r>
          </a:p>
        </p:txBody>
      </p:sp>
      <p:sp>
        <p:nvSpPr>
          <p:cNvPr id="4" name="Rectangle: Rounded Corners 3">
            <a:extLst>
              <a:ext uri="{FF2B5EF4-FFF2-40B4-BE49-F238E27FC236}">
                <a16:creationId xmlns:a16="http://schemas.microsoft.com/office/drawing/2014/main" id="{71AA04F6-E06F-D8CF-5354-1A0192EFE138}"/>
              </a:ext>
            </a:extLst>
          </p:cNvPr>
          <p:cNvSpPr/>
          <p:nvPr/>
        </p:nvSpPr>
        <p:spPr>
          <a:xfrm>
            <a:off x="2792361" y="2517057"/>
            <a:ext cx="1730478" cy="3929491"/>
          </a:xfrm>
          <a:prstGeom prst="roundRect">
            <a:avLst/>
          </a:prstGeom>
          <a:no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0FDB2455-827B-AFD4-9282-38670D7CCE4A}"/>
              </a:ext>
            </a:extLst>
          </p:cNvPr>
          <p:cNvSpPr/>
          <p:nvPr/>
        </p:nvSpPr>
        <p:spPr>
          <a:xfrm>
            <a:off x="5088199" y="2521978"/>
            <a:ext cx="2807105" cy="3924570"/>
          </a:xfrm>
          <a:prstGeom prst="roundRect">
            <a:avLst/>
          </a:prstGeom>
          <a:no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602A0846-8EEF-B177-2875-013203DD207E}"/>
              </a:ext>
            </a:extLst>
          </p:cNvPr>
          <p:cNvSpPr/>
          <p:nvPr/>
        </p:nvSpPr>
        <p:spPr>
          <a:xfrm>
            <a:off x="8377095" y="2526898"/>
            <a:ext cx="1730478" cy="3919650"/>
          </a:xfrm>
          <a:prstGeom prst="roundRect">
            <a:avLst/>
          </a:prstGeom>
          <a:no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6FB7ABB5-47D4-62F1-7A30-A56B5BFE6B9C}"/>
              </a:ext>
            </a:extLst>
          </p:cNvPr>
          <p:cNvSpPr txBox="1"/>
          <p:nvPr/>
        </p:nvSpPr>
        <p:spPr>
          <a:xfrm>
            <a:off x="3021842" y="2644624"/>
            <a:ext cx="1311641" cy="400110"/>
          </a:xfrm>
          <a:prstGeom prst="rect">
            <a:avLst/>
          </a:prstGeom>
          <a:noFill/>
        </p:spPr>
        <p:txBody>
          <a:bodyPr wrap="none" rtlCol="0">
            <a:spAutoFit/>
          </a:bodyPr>
          <a:lstStyle>
            <a:defPPr>
              <a:defRPr lang="en-US"/>
            </a:defPPr>
            <a:lvl1pPr>
              <a:defRPr sz="2000" b="1"/>
            </a:lvl1pPr>
          </a:lstStyle>
          <a:p>
            <a:r>
              <a:rPr lang="en-US" dirty="0">
                <a:solidFill>
                  <a:srgbClr val="0070C0"/>
                </a:solidFill>
              </a:rPr>
              <a:t>Advocacy</a:t>
            </a:r>
          </a:p>
        </p:txBody>
      </p:sp>
      <p:sp>
        <p:nvSpPr>
          <p:cNvPr id="17" name="TextBox 16">
            <a:extLst>
              <a:ext uri="{FF2B5EF4-FFF2-40B4-BE49-F238E27FC236}">
                <a16:creationId xmlns:a16="http://schemas.microsoft.com/office/drawing/2014/main" id="{B724D247-E206-9EC6-B864-5AC9DD59E1B0}"/>
              </a:ext>
            </a:extLst>
          </p:cNvPr>
          <p:cNvSpPr txBox="1"/>
          <p:nvPr/>
        </p:nvSpPr>
        <p:spPr>
          <a:xfrm>
            <a:off x="5199694" y="2551224"/>
            <a:ext cx="2533771" cy="707886"/>
          </a:xfrm>
          <a:prstGeom prst="rect">
            <a:avLst/>
          </a:prstGeom>
          <a:noFill/>
        </p:spPr>
        <p:txBody>
          <a:bodyPr wrap="none" rtlCol="0">
            <a:spAutoFit/>
          </a:bodyPr>
          <a:lstStyle/>
          <a:p>
            <a:r>
              <a:rPr lang="en-US" sz="2000" b="1" dirty="0"/>
              <a:t>        </a:t>
            </a:r>
            <a:r>
              <a:rPr lang="en-US" sz="2000" b="1" dirty="0">
                <a:solidFill>
                  <a:srgbClr val="0070C0"/>
                </a:solidFill>
              </a:rPr>
              <a:t>Philanthropy &amp; </a:t>
            </a:r>
          </a:p>
          <a:p>
            <a:r>
              <a:rPr lang="en-US" sz="2000" b="1" dirty="0">
                <a:solidFill>
                  <a:srgbClr val="0070C0"/>
                </a:solidFill>
              </a:rPr>
              <a:t>Community  Service</a:t>
            </a:r>
          </a:p>
        </p:txBody>
      </p:sp>
      <p:sp>
        <p:nvSpPr>
          <p:cNvPr id="18" name="TextBox 17">
            <a:extLst>
              <a:ext uri="{FF2B5EF4-FFF2-40B4-BE49-F238E27FC236}">
                <a16:creationId xmlns:a16="http://schemas.microsoft.com/office/drawing/2014/main" id="{EEB53DE8-8219-D499-DC80-C2FD58DA0C9C}"/>
              </a:ext>
            </a:extLst>
          </p:cNvPr>
          <p:cNvSpPr txBox="1"/>
          <p:nvPr/>
        </p:nvSpPr>
        <p:spPr>
          <a:xfrm>
            <a:off x="8400091" y="2693792"/>
            <a:ext cx="1703095" cy="400110"/>
          </a:xfrm>
          <a:prstGeom prst="rect">
            <a:avLst/>
          </a:prstGeom>
          <a:noFill/>
        </p:spPr>
        <p:txBody>
          <a:bodyPr wrap="none" rtlCol="0">
            <a:spAutoFit/>
          </a:bodyPr>
          <a:lstStyle/>
          <a:p>
            <a:r>
              <a:rPr lang="en-US" sz="2000" b="1" dirty="0">
                <a:solidFill>
                  <a:srgbClr val="0070C0"/>
                </a:solidFill>
              </a:rPr>
              <a:t>Camaraderie</a:t>
            </a:r>
          </a:p>
        </p:txBody>
      </p:sp>
      <p:sp>
        <p:nvSpPr>
          <p:cNvPr id="22" name="Arrow: Right 21">
            <a:extLst>
              <a:ext uri="{FF2B5EF4-FFF2-40B4-BE49-F238E27FC236}">
                <a16:creationId xmlns:a16="http://schemas.microsoft.com/office/drawing/2014/main" id="{51418B54-4654-1033-7EE3-D7CC9291D41F}"/>
              </a:ext>
            </a:extLst>
          </p:cNvPr>
          <p:cNvSpPr/>
          <p:nvPr/>
        </p:nvSpPr>
        <p:spPr>
          <a:xfrm>
            <a:off x="184710" y="2813131"/>
            <a:ext cx="11856720" cy="1439119"/>
          </a:xfrm>
          <a:prstGeom prst="rightArrow">
            <a:avLst/>
          </a:prstGeom>
          <a:solidFill>
            <a:schemeClr val="bg2">
              <a:lumMod val="50000"/>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Arrow: Right 22">
            <a:extLst>
              <a:ext uri="{FF2B5EF4-FFF2-40B4-BE49-F238E27FC236}">
                <a16:creationId xmlns:a16="http://schemas.microsoft.com/office/drawing/2014/main" id="{6B52DCC7-F64B-6F1F-4A8A-DAAEC315335E}"/>
              </a:ext>
            </a:extLst>
          </p:cNvPr>
          <p:cNvSpPr/>
          <p:nvPr/>
        </p:nvSpPr>
        <p:spPr>
          <a:xfrm>
            <a:off x="260710" y="3957933"/>
            <a:ext cx="11856720" cy="1492165"/>
          </a:xfrm>
          <a:prstGeom prst="rightArrow">
            <a:avLst/>
          </a:prstGeom>
          <a:solidFill>
            <a:schemeClr val="bg2">
              <a:lumMod val="50000"/>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Right 23">
            <a:extLst>
              <a:ext uri="{FF2B5EF4-FFF2-40B4-BE49-F238E27FC236}">
                <a16:creationId xmlns:a16="http://schemas.microsoft.com/office/drawing/2014/main" id="{6CA1C832-AECA-C0AC-4169-6F544E404E6E}"/>
              </a:ext>
            </a:extLst>
          </p:cNvPr>
          <p:cNvSpPr/>
          <p:nvPr/>
        </p:nvSpPr>
        <p:spPr>
          <a:xfrm>
            <a:off x="260709" y="5120959"/>
            <a:ext cx="11856720" cy="1472881"/>
          </a:xfrm>
          <a:prstGeom prst="rightArrow">
            <a:avLst/>
          </a:prstGeom>
          <a:solidFill>
            <a:schemeClr val="bg2">
              <a:lumMod val="50000"/>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DE08C773-EB21-36FD-E8EB-BB1ECAA7AC3A}"/>
              </a:ext>
            </a:extLst>
          </p:cNvPr>
          <p:cNvSpPr txBox="1"/>
          <p:nvPr/>
        </p:nvSpPr>
        <p:spPr>
          <a:xfrm>
            <a:off x="439331" y="2897398"/>
            <a:ext cx="894284" cy="369332"/>
          </a:xfrm>
          <a:prstGeom prst="rect">
            <a:avLst/>
          </a:prstGeom>
          <a:noFill/>
        </p:spPr>
        <p:txBody>
          <a:bodyPr wrap="none" rtlCol="0">
            <a:spAutoFit/>
          </a:bodyPr>
          <a:lstStyle/>
          <a:p>
            <a:r>
              <a:rPr lang="en-US" b="1" dirty="0"/>
              <a:t>LOE #1</a:t>
            </a:r>
          </a:p>
        </p:txBody>
      </p:sp>
      <p:sp>
        <p:nvSpPr>
          <p:cNvPr id="29" name="TextBox 28">
            <a:extLst>
              <a:ext uri="{FF2B5EF4-FFF2-40B4-BE49-F238E27FC236}">
                <a16:creationId xmlns:a16="http://schemas.microsoft.com/office/drawing/2014/main" id="{3CBDB4EA-46C3-CEEC-5673-D934D7CFD9B7}"/>
              </a:ext>
            </a:extLst>
          </p:cNvPr>
          <p:cNvSpPr txBox="1"/>
          <p:nvPr/>
        </p:nvSpPr>
        <p:spPr>
          <a:xfrm>
            <a:off x="429171" y="4055638"/>
            <a:ext cx="894284" cy="369332"/>
          </a:xfrm>
          <a:prstGeom prst="rect">
            <a:avLst/>
          </a:prstGeom>
          <a:noFill/>
        </p:spPr>
        <p:txBody>
          <a:bodyPr wrap="none" rtlCol="0">
            <a:spAutoFit/>
          </a:bodyPr>
          <a:lstStyle/>
          <a:p>
            <a:r>
              <a:rPr lang="en-US" b="1" dirty="0"/>
              <a:t>LOE #2</a:t>
            </a:r>
          </a:p>
        </p:txBody>
      </p:sp>
      <p:sp>
        <p:nvSpPr>
          <p:cNvPr id="30" name="TextBox 29">
            <a:extLst>
              <a:ext uri="{FF2B5EF4-FFF2-40B4-BE49-F238E27FC236}">
                <a16:creationId xmlns:a16="http://schemas.microsoft.com/office/drawing/2014/main" id="{B05934E5-0ADB-FD80-30B8-C3F50D7BDBEB}"/>
              </a:ext>
            </a:extLst>
          </p:cNvPr>
          <p:cNvSpPr txBox="1"/>
          <p:nvPr/>
        </p:nvSpPr>
        <p:spPr>
          <a:xfrm>
            <a:off x="479971" y="5213878"/>
            <a:ext cx="894284" cy="369332"/>
          </a:xfrm>
          <a:prstGeom prst="rect">
            <a:avLst/>
          </a:prstGeom>
          <a:noFill/>
        </p:spPr>
        <p:txBody>
          <a:bodyPr wrap="none" rtlCol="0">
            <a:spAutoFit/>
          </a:bodyPr>
          <a:lstStyle/>
          <a:p>
            <a:r>
              <a:rPr lang="en-US" b="1" dirty="0"/>
              <a:t>LOE #3</a:t>
            </a:r>
          </a:p>
        </p:txBody>
      </p:sp>
      <p:sp>
        <p:nvSpPr>
          <p:cNvPr id="32" name="Left Bracket 31">
            <a:extLst>
              <a:ext uri="{FF2B5EF4-FFF2-40B4-BE49-F238E27FC236}">
                <a16:creationId xmlns:a16="http://schemas.microsoft.com/office/drawing/2014/main" id="{80D05D6A-50CF-6919-B9AB-04D271C42D97}"/>
              </a:ext>
            </a:extLst>
          </p:cNvPr>
          <p:cNvSpPr/>
          <p:nvPr/>
        </p:nvSpPr>
        <p:spPr>
          <a:xfrm rot="16200000" flipH="1">
            <a:off x="6396643" y="-447441"/>
            <a:ext cx="229405" cy="5641867"/>
          </a:xfrm>
          <a:prstGeom prst="leftBracket">
            <a:avLst/>
          </a:prstGeom>
          <a:ln w="28575"/>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30E8EA10-78E4-4B9B-1AB0-A12367EB5F32}"/>
              </a:ext>
            </a:extLst>
          </p:cNvPr>
          <p:cNvCxnSpPr>
            <a:cxnSpLocks/>
          </p:cNvCxnSpPr>
          <p:nvPr/>
        </p:nvCxnSpPr>
        <p:spPr>
          <a:xfrm>
            <a:off x="6410960" y="2240346"/>
            <a:ext cx="0" cy="247849"/>
          </a:xfrm>
          <a:prstGeom prst="line">
            <a:avLst/>
          </a:prstGeom>
          <a:ln w="28575"/>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7860A096-51E4-5EF1-3F31-23979CDF9B9B}"/>
              </a:ext>
            </a:extLst>
          </p:cNvPr>
          <p:cNvSpPr txBox="1"/>
          <p:nvPr/>
        </p:nvSpPr>
        <p:spPr>
          <a:xfrm>
            <a:off x="402949" y="3280222"/>
            <a:ext cx="2239396" cy="523220"/>
          </a:xfrm>
          <a:prstGeom prst="rect">
            <a:avLst/>
          </a:prstGeom>
          <a:noFill/>
        </p:spPr>
        <p:txBody>
          <a:bodyPr wrap="none" rtlCol="0">
            <a:spAutoFit/>
          </a:bodyPr>
          <a:lstStyle/>
          <a:p>
            <a:r>
              <a:rPr lang="en-US" sz="2800" b="1" dirty="0"/>
              <a:t>Membership</a:t>
            </a:r>
          </a:p>
        </p:txBody>
      </p:sp>
      <p:sp>
        <p:nvSpPr>
          <p:cNvPr id="8" name="TextBox 7">
            <a:extLst>
              <a:ext uri="{FF2B5EF4-FFF2-40B4-BE49-F238E27FC236}">
                <a16:creationId xmlns:a16="http://schemas.microsoft.com/office/drawing/2014/main" id="{89213DC1-2E2B-E213-0BA1-70299DE6DBEA}"/>
              </a:ext>
            </a:extLst>
          </p:cNvPr>
          <p:cNvSpPr txBox="1"/>
          <p:nvPr/>
        </p:nvSpPr>
        <p:spPr>
          <a:xfrm>
            <a:off x="413109" y="4468942"/>
            <a:ext cx="2285497" cy="523220"/>
          </a:xfrm>
          <a:prstGeom prst="rect">
            <a:avLst/>
          </a:prstGeom>
          <a:noFill/>
        </p:spPr>
        <p:txBody>
          <a:bodyPr wrap="none" rtlCol="0">
            <a:spAutoFit/>
          </a:bodyPr>
          <a:lstStyle/>
          <a:p>
            <a:r>
              <a:rPr lang="en-US" sz="2800" b="1" dirty="0"/>
              <a:t>Participation</a:t>
            </a:r>
          </a:p>
        </p:txBody>
      </p:sp>
      <p:sp>
        <p:nvSpPr>
          <p:cNvPr id="33" name="TextBox 32">
            <a:extLst>
              <a:ext uri="{FF2B5EF4-FFF2-40B4-BE49-F238E27FC236}">
                <a16:creationId xmlns:a16="http://schemas.microsoft.com/office/drawing/2014/main" id="{3A1F0730-BA0C-3270-1703-FBB10F0AA351}"/>
              </a:ext>
            </a:extLst>
          </p:cNvPr>
          <p:cNvSpPr txBox="1"/>
          <p:nvPr/>
        </p:nvSpPr>
        <p:spPr>
          <a:xfrm>
            <a:off x="281029" y="5606862"/>
            <a:ext cx="2392788" cy="523220"/>
          </a:xfrm>
          <a:prstGeom prst="rect">
            <a:avLst/>
          </a:prstGeom>
          <a:noFill/>
        </p:spPr>
        <p:txBody>
          <a:bodyPr wrap="square" rtlCol="0">
            <a:spAutoFit/>
          </a:bodyPr>
          <a:lstStyle/>
          <a:p>
            <a:pPr algn="ctr"/>
            <a:r>
              <a:rPr lang="en-US" sz="2800" b="1" dirty="0"/>
              <a:t>Fundraising</a:t>
            </a:r>
          </a:p>
        </p:txBody>
      </p:sp>
      <p:cxnSp>
        <p:nvCxnSpPr>
          <p:cNvPr id="25" name="Straight Connector 24">
            <a:extLst>
              <a:ext uri="{FF2B5EF4-FFF2-40B4-BE49-F238E27FC236}">
                <a16:creationId xmlns:a16="http://schemas.microsoft.com/office/drawing/2014/main" id="{E009EAEB-83B2-2DEA-E8DD-64EC8182C7F2}"/>
              </a:ext>
            </a:extLst>
          </p:cNvPr>
          <p:cNvCxnSpPr>
            <a:cxnSpLocks/>
          </p:cNvCxnSpPr>
          <p:nvPr/>
        </p:nvCxnSpPr>
        <p:spPr>
          <a:xfrm>
            <a:off x="1530494" y="2258789"/>
            <a:ext cx="0" cy="50065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6043902F-690B-1009-4D91-5D082F3A180D}"/>
              </a:ext>
            </a:extLst>
          </p:cNvPr>
          <p:cNvSpPr txBox="1"/>
          <p:nvPr/>
        </p:nvSpPr>
        <p:spPr>
          <a:xfrm>
            <a:off x="10121247" y="1727436"/>
            <a:ext cx="1938031" cy="523220"/>
          </a:xfrm>
          <a:prstGeom prst="rect">
            <a:avLst/>
          </a:prstGeom>
          <a:noFill/>
        </p:spPr>
        <p:txBody>
          <a:bodyPr wrap="square" rtlCol="0">
            <a:spAutoFit/>
          </a:bodyPr>
          <a:lstStyle/>
          <a:p>
            <a:pPr algn="just"/>
            <a:r>
              <a:rPr lang="en-US" sz="2800" b="1" dirty="0"/>
              <a:t>Outcomes</a:t>
            </a:r>
          </a:p>
        </p:txBody>
      </p:sp>
      <p:cxnSp>
        <p:nvCxnSpPr>
          <p:cNvPr id="27" name="Straight Connector 26">
            <a:extLst>
              <a:ext uri="{FF2B5EF4-FFF2-40B4-BE49-F238E27FC236}">
                <a16:creationId xmlns:a16="http://schemas.microsoft.com/office/drawing/2014/main" id="{B0019FA8-D63C-1255-5CB3-30022A1BE23E}"/>
              </a:ext>
            </a:extLst>
          </p:cNvPr>
          <p:cNvCxnSpPr>
            <a:cxnSpLocks/>
          </p:cNvCxnSpPr>
          <p:nvPr/>
        </p:nvCxnSpPr>
        <p:spPr>
          <a:xfrm>
            <a:off x="11040254" y="2238469"/>
            <a:ext cx="0" cy="50065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E1B43255-71A4-D0AB-968B-1A50664BA5EC}"/>
              </a:ext>
            </a:extLst>
          </p:cNvPr>
          <p:cNvSpPr txBox="1"/>
          <p:nvPr/>
        </p:nvSpPr>
        <p:spPr>
          <a:xfrm>
            <a:off x="10095589" y="3178622"/>
            <a:ext cx="221536" cy="307777"/>
          </a:xfrm>
          <a:prstGeom prst="rect">
            <a:avLst/>
          </a:prstGeom>
          <a:noFill/>
        </p:spPr>
        <p:txBody>
          <a:bodyPr wrap="none" rtlCol="0">
            <a:spAutoFit/>
          </a:bodyPr>
          <a:lstStyle/>
          <a:p>
            <a:r>
              <a:rPr lang="en-US" sz="1400" dirty="0"/>
              <a:t> </a:t>
            </a:r>
          </a:p>
        </p:txBody>
      </p:sp>
      <p:sp>
        <p:nvSpPr>
          <p:cNvPr id="38" name="TextBox 37">
            <a:extLst>
              <a:ext uri="{FF2B5EF4-FFF2-40B4-BE49-F238E27FC236}">
                <a16:creationId xmlns:a16="http://schemas.microsoft.com/office/drawing/2014/main" id="{AD786424-AD72-C520-0CE4-C0DBEE5AB555}"/>
              </a:ext>
            </a:extLst>
          </p:cNvPr>
          <p:cNvSpPr txBox="1"/>
          <p:nvPr/>
        </p:nvSpPr>
        <p:spPr>
          <a:xfrm>
            <a:off x="10095589" y="3137982"/>
            <a:ext cx="2144946" cy="830997"/>
          </a:xfrm>
          <a:prstGeom prst="rect">
            <a:avLst/>
          </a:prstGeom>
          <a:noFill/>
        </p:spPr>
        <p:txBody>
          <a:bodyPr wrap="none" rtlCol="0">
            <a:spAutoFit/>
          </a:bodyPr>
          <a:lstStyle/>
          <a:p>
            <a:r>
              <a:rPr lang="en-US" sz="1200" dirty="0"/>
              <a:t>More Members Enrolled</a:t>
            </a:r>
          </a:p>
          <a:p>
            <a:r>
              <a:rPr lang="en-US" sz="1200" dirty="0"/>
              <a:t>In the LAC, More Members for</a:t>
            </a:r>
          </a:p>
          <a:p>
            <a:r>
              <a:rPr lang="en-US" sz="1200" dirty="0"/>
              <a:t>Philanthropic Activities, </a:t>
            </a:r>
          </a:p>
          <a:p>
            <a:r>
              <a:rPr lang="en-US" sz="1200" dirty="0"/>
              <a:t>Overall Greater Camaraderie</a:t>
            </a:r>
          </a:p>
        </p:txBody>
      </p:sp>
      <p:sp>
        <p:nvSpPr>
          <p:cNvPr id="39" name="TextBox 38">
            <a:extLst>
              <a:ext uri="{FF2B5EF4-FFF2-40B4-BE49-F238E27FC236}">
                <a16:creationId xmlns:a16="http://schemas.microsoft.com/office/drawing/2014/main" id="{F2881D84-BBDE-799F-6AA9-9C8EB4688D84}"/>
              </a:ext>
            </a:extLst>
          </p:cNvPr>
          <p:cNvSpPr txBox="1"/>
          <p:nvPr/>
        </p:nvSpPr>
        <p:spPr>
          <a:xfrm>
            <a:off x="10105748" y="4306382"/>
            <a:ext cx="2043792" cy="830997"/>
          </a:xfrm>
          <a:prstGeom prst="rect">
            <a:avLst/>
          </a:prstGeom>
          <a:noFill/>
        </p:spPr>
        <p:txBody>
          <a:bodyPr wrap="square" rtlCol="0">
            <a:spAutoFit/>
          </a:bodyPr>
          <a:lstStyle/>
          <a:p>
            <a:r>
              <a:rPr lang="en-US" sz="1200" dirty="0"/>
              <a:t>Higher %  in Calls to Action,  More Members Donating to TMF, Greater Attendance at MOAA Events</a:t>
            </a:r>
          </a:p>
        </p:txBody>
      </p:sp>
      <p:sp>
        <p:nvSpPr>
          <p:cNvPr id="40" name="TextBox 39">
            <a:extLst>
              <a:ext uri="{FF2B5EF4-FFF2-40B4-BE49-F238E27FC236}">
                <a16:creationId xmlns:a16="http://schemas.microsoft.com/office/drawing/2014/main" id="{98F160EF-882F-3D09-E54F-239A23C3E1F5}"/>
              </a:ext>
            </a:extLst>
          </p:cNvPr>
          <p:cNvSpPr txBox="1"/>
          <p:nvPr/>
        </p:nvSpPr>
        <p:spPr>
          <a:xfrm>
            <a:off x="10126068" y="5464622"/>
            <a:ext cx="2043792" cy="830997"/>
          </a:xfrm>
          <a:prstGeom prst="rect">
            <a:avLst/>
          </a:prstGeom>
          <a:noFill/>
        </p:spPr>
        <p:txBody>
          <a:bodyPr wrap="square" rtlCol="0">
            <a:spAutoFit/>
          </a:bodyPr>
          <a:lstStyle/>
          <a:p>
            <a:r>
              <a:rPr lang="en-US" sz="1200" dirty="0"/>
              <a:t>Larger and Multi Year Scholarship Distributions, Less Expensive or Free Chapter Events </a:t>
            </a:r>
          </a:p>
        </p:txBody>
      </p:sp>
      <p:sp>
        <p:nvSpPr>
          <p:cNvPr id="31" name="TextBox 30">
            <a:extLst>
              <a:ext uri="{FF2B5EF4-FFF2-40B4-BE49-F238E27FC236}">
                <a16:creationId xmlns:a16="http://schemas.microsoft.com/office/drawing/2014/main" id="{186DA87A-1DB8-234A-77FD-FBF5CABD16F1}"/>
              </a:ext>
            </a:extLst>
          </p:cNvPr>
          <p:cNvSpPr txBox="1"/>
          <p:nvPr/>
        </p:nvSpPr>
        <p:spPr>
          <a:xfrm>
            <a:off x="4333483" y="700409"/>
            <a:ext cx="3231077" cy="707886"/>
          </a:xfrm>
          <a:prstGeom prst="rect">
            <a:avLst/>
          </a:prstGeom>
          <a:noFill/>
        </p:spPr>
        <p:txBody>
          <a:bodyPr wrap="none" rtlCol="0">
            <a:spAutoFit/>
          </a:bodyPr>
          <a:lstStyle/>
          <a:p>
            <a:r>
              <a:rPr lang="en-US" sz="4000" b="1" dirty="0"/>
              <a:t>Chapter Plan</a:t>
            </a:r>
          </a:p>
        </p:txBody>
      </p:sp>
      <p:sp>
        <p:nvSpPr>
          <p:cNvPr id="19" name="TextBox 18">
            <a:extLst>
              <a:ext uri="{FF2B5EF4-FFF2-40B4-BE49-F238E27FC236}">
                <a16:creationId xmlns:a16="http://schemas.microsoft.com/office/drawing/2014/main" id="{09BB169F-71F9-1D1E-C180-BD47755E2FF3}"/>
              </a:ext>
            </a:extLst>
          </p:cNvPr>
          <p:cNvSpPr txBox="1"/>
          <p:nvPr/>
        </p:nvSpPr>
        <p:spPr>
          <a:xfrm>
            <a:off x="2810806" y="3293275"/>
            <a:ext cx="1734706" cy="1815882"/>
          </a:xfrm>
          <a:prstGeom prst="rect">
            <a:avLst/>
          </a:prstGeom>
          <a:noFill/>
        </p:spPr>
        <p:txBody>
          <a:bodyPr wrap="none" rtlCol="0">
            <a:spAutoFit/>
          </a:bodyPr>
          <a:lstStyle/>
          <a:p>
            <a:pPr marL="111125" indent="-111125">
              <a:buFont typeface="Arial" panose="020B0604020202020204" pitchFamily="34" charset="0"/>
              <a:buChar char="•"/>
            </a:pPr>
            <a:r>
              <a:rPr lang="en-US" sz="1400" b="1" dirty="0">
                <a:solidFill>
                  <a:srgbClr val="FF0000"/>
                </a:solidFill>
              </a:rPr>
              <a:t>Legislative Action</a:t>
            </a:r>
          </a:p>
          <a:p>
            <a:r>
              <a:rPr lang="en-US" sz="1400" b="1" dirty="0">
                <a:solidFill>
                  <a:srgbClr val="FF0000"/>
                </a:solidFill>
              </a:rPr>
              <a:t>   Center (LAC)</a:t>
            </a:r>
          </a:p>
          <a:p>
            <a:endParaRPr lang="en-US" sz="1400" b="1" dirty="0">
              <a:solidFill>
                <a:srgbClr val="FF0000"/>
              </a:solidFill>
            </a:endParaRPr>
          </a:p>
          <a:p>
            <a:pPr marL="111125" indent="-111125">
              <a:buFont typeface="Arial" panose="020B0604020202020204" pitchFamily="34" charset="0"/>
              <a:buChar char="•"/>
            </a:pPr>
            <a:r>
              <a:rPr lang="en-US" sz="1400" b="1" dirty="0">
                <a:solidFill>
                  <a:srgbClr val="FF0000"/>
                </a:solidFill>
              </a:rPr>
              <a:t>Call to Action</a:t>
            </a:r>
          </a:p>
          <a:p>
            <a:pPr marL="111125" indent="-111125">
              <a:buFont typeface="Arial" panose="020B0604020202020204" pitchFamily="34" charset="0"/>
              <a:buChar char="•"/>
            </a:pPr>
            <a:endParaRPr lang="en-US" sz="1400" b="1" dirty="0">
              <a:solidFill>
                <a:srgbClr val="FF0000"/>
              </a:solidFill>
            </a:endParaRPr>
          </a:p>
          <a:p>
            <a:pPr marL="111125" indent="-111125">
              <a:buFont typeface="Arial" panose="020B0604020202020204" pitchFamily="34" charset="0"/>
              <a:buChar char="•"/>
            </a:pPr>
            <a:r>
              <a:rPr lang="en-US" sz="1400" b="1" dirty="0">
                <a:solidFill>
                  <a:srgbClr val="FF0000"/>
                </a:solidFill>
              </a:rPr>
              <a:t>Congressional</a:t>
            </a:r>
          </a:p>
          <a:p>
            <a:r>
              <a:rPr lang="en-US" sz="1400" b="1" dirty="0">
                <a:solidFill>
                  <a:srgbClr val="FF0000"/>
                </a:solidFill>
              </a:rPr>
              <a:t>   Representative</a:t>
            </a:r>
          </a:p>
          <a:p>
            <a:r>
              <a:rPr lang="en-US" sz="1400" b="1" dirty="0">
                <a:solidFill>
                  <a:srgbClr val="FF0000"/>
                </a:solidFill>
              </a:rPr>
              <a:t>   Visits</a:t>
            </a:r>
          </a:p>
        </p:txBody>
      </p:sp>
      <p:sp>
        <p:nvSpPr>
          <p:cNvPr id="20" name="TextBox 19">
            <a:extLst>
              <a:ext uri="{FF2B5EF4-FFF2-40B4-BE49-F238E27FC236}">
                <a16:creationId xmlns:a16="http://schemas.microsoft.com/office/drawing/2014/main" id="{911999A8-2048-4B02-816F-1853EFC9E714}"/>
              </a:ext>
            </a:extLst>
          </p:cNvPr>
          <p:cNvSpPr txBox="1"/>
          <p:nvPr/>
        </p:nvSpPr>
        <p:spPr>
          <a:xfrm>
            <a:off x="5149616" y="3272048"/>
            <a:ext cx="2807104" cy="1600438"/>
          </a:xfrm>
          <a:prstGeom prst="rect">
            <a:avLst/>
          </a:prstGeom>
          <a:noFill/>
        </p:spPr>
        <p:txBody>
          <a:bodyPr wrap="square" rtlCol="0">
            <a:spAutoFit/>
          </a:bodyPr>
          <a:lstStyle/>
          <a:p>
            <a:pPr marL="111125" indent="-111125">
              <a:buFont typeface="Arial" panose="020B0604020202020204" pitchFamily="34" charset="0"/>
              <a:buChar char="•"/>
            </a:pPr>
            <a:r>
              <a:rPr lang="en-US" sz="1400" b="1" dirty="0">
                <a:solidFill>
                  <a:srgbClr val="FF0000"/>
                </a:solidFill>
              </a:rPr>
              <a:t>JROTC Scholarship</a:t>
            </a:r>
          </a:p>
          <a:p>
            <a:endParaRPr lang="en-US" sz="1400" b="1" dirty="0">
              <a:solidFill>
                <a:srgbClr val="FF0000"/>
              </a:solidFill>
            </a:endParaRPr>
          </a:p>
          <a:p>
            <a:pPr marL="111125" indent="-111125">
              <a:buFont typeface="Arial" panose="020B0604020202020204" pitchFamily="34" charset="0"/>
              <a:buChar char="•"/>
            </a:pPr>
            <a:r>
              <a:rPr lang="en-US" sz="1400" b="1" dirty="0">
                <a:solidFill>
                  <a:srgbClr val="FF0000"/>
                </a:solidFill>
              </a:rPr>
              <a:t>The MOAA Foundation (TMF)</a:t>
            </a:r>
          </a:p>
          <a:p>
            <a:pPr marL="111125" indent="-111125">
              <a:buFont typeface="Arial" panose="020B0604020202020204" pitchFamily="34" charset="0"/>
              <a:buChar char="•"/>
            </a:pPr>
            <a:endParaRPr lang="en-US" sz="1400" b="1" dirty="0">
              <a:solidFill>
                <a:srgbClr val="FF0000"/>
              </a:solidFill>
            </a:endParaRPr>
          </a:p>
          <a:p>
            <a:pPr marL="111125" indent="-111125">
              <a:buFont typeface="Arial" panose="020B0604020202020204" pitchFamily="34" charset="0"/>
              <a:buChar char="•"/>
            </a:pPr>
            <a:r>
              <a:rPr lang="en-US" sz="1400" b="1" dirty="0">
                <a:solidFill>
                  <a:srgbClr val="FF0000"/>
                </a:solidFill>
              </a:rPr>
              <a:t>Memorial Day Services</a:t>
            </a:r>
          </a:p>
          <a:p>
            <a:endParaRPr lang="en-US" sz="1400" b="1" dirty="0">
              <a:solidFill>
                <a:srgbClr val="FF0000"/>
              </a:solidFill>
            </a:endParaRPr>
          </a:p>
          <a:p>
            <a:pPr marL="111125" indent="-111125">
              <a:buFont typeface="Arial" panose="020B0604020202020204" pitchFamily="34" charset="0"/>
              <a:buChar char="•"/>
            </a:pPr>
            <a:r>
              <a:rPr lang="en-US" sz="1400" b="1" dirty="0">
                <a:solidFill>
                  <a:srgbClr val="FF0000"/>
                </a:solidFill>
              </a:rPr>
              <a:t>Veterans Day Parade</a:t>
            </a:r>
          </a:p>
        </p:txBody>
      </p:sp>
      <p:sp>
        <p:nvSpPr>
          <p:cNvPr id="21" name="TextBox 20">
            <a:extLst>
              <a:ext uri="{FF2B5EF4-FFF2-40B4-BE49-F238E27FC236}">
                <a16:creationId xmlns:a16="http://schemas.microsoft.com/office/drawing/2014/main" id="{BBA37087-C5DE-5C25-1676-37DAC90DA549}"/>
              </a:ext>
            </a:extLst>
          </p:cNvPr>
          <p:cNvSpPr txBox="1"/>
          <p:nvPr/>
        </p:nvSpPr>
        <p:spPr>
          <a:xfrm>
            <a:off x="8390193" y="3281970"/>
            <a:ext cx="1744388" cy="2893100"/>
          </a:xfrm>
          <a:prstGeom prst="rect">
            <a:avLst/>
          </a:prstGeom>
          <a:noFill/>
        </p:spPr>
        <p:txBody>
          <a:bodyPr wrap="none" rtlCol="0">
            <a:spAutoFit/>
          </a:bodyPr>
          <a:lstStyle/>
          <a:p>
            <a:pPr marL="111125" indent="-111125">
              <a:buFont typeface="Arial" panose="020B0604020202020204" pitchFamily="34" charset="0"/>
              <a:buChar char="•"/>
            </a:pPr>
            <a:r>
              <a:rPr lang="en-US" sz="1400" b="1" dirty="0">
                <a:solidFill>
                  <a:srgbClr val="FF0000"/>
                </a:solidFill>
              </a:rPr>
              <a:t>Monthly Meetings</a:t>
            </a:r>
          </a:p>
          <a:p>
            <a:endParaRPr lang="en-US" sz="1400" b="1" dirty="0">
              <a:solidFill>
                <a:srgbClr val="FF0000"/>
              </a:solidFill>
            </a:endParaRPr>
          </a:p>
          <a:p>
            <a:pPr marL="111125" indent="-111125">
              <a:buFont typeface="Arial" panose="020B0604020202020204" pitchFamily="34" charset="0"/>
              <a:buChar char="•"/>
            </a:pPr>
            <a:r>
              <a:rPr lang="en-US" sz="1400" b="1" dirty="0">
                <a:solidFill>
                  <a:srgbClr val="FF0000"/>
                </a:solidFill>
              </a:rPr>
              <a:t>Officer Call</a:t>
            </a:r>
          </a:p>
          <a:p>
            <a:pPr marL="111125" indent="-111125">
              <a:buFont typeface="Arial" panose="020B0604020202020204" pitchFamily="34" charset="0"/>
              <a:buChar char="•"/>
            </a:pPr>
            <a:endParaRPr lang="en-US" sz="1400" b="1" dirty="0">
              <a:solidFill>
                <a:srgbClr val="FF0000"/>
              </a:solidFill>
            </a:endParaRPr>
          </a:p>
          <a:p>
            <a:pPr marL="111125" indent="-111125">
              <a:buFont typeface="Arial" panose="020B0604020202020204" pitchFamily="34" charset="0"/>
              <a:buChar char="•"/>
            </a:pPr>
            <a:r>
              <a:rPr lang="en-US" sz="1400" b="1" dirty="0">
                <a:solidFill>
                  <a:srgbClr val="FF0000"/>
                </a:solidFill>
              </a:rPr>
              <a:t>Memorial Day</a:t>
            </a:r>
          </a:p>
          <a:p>
            <a:r>
              <a:rPr lang="en-US" sz="1400" b="1" dirty="0">
                <a:solidFill>
                  <a:srgbClr val="FF0000"/>
                </a:solidFill>
              </a:rPr>
              <a:t>   Services</a:t>
            </a:r>
          </a:p>
          <a:p>
            <a:endParaRPr lang="en-US" sz="1400" b="1" dirty="0">
              <a:solidFill>
                <a:srgbClr val="FF0000"/>
              </a:solidFill>
            </a:endParaRPr>
          </a:p>
          <a:p>
            <a:pPr marL="111125" indent="-111125">
              <a:buFont typeface="Arial" panose="020B0604020202020204" pitchFamily="34" charset="0"/>
              <a:buChar char="•"/>
            </a:pPr>
            <a:r>
              <a:rPr lang="en-US" sz="1400" b="1" dirty="0">
                <a:solidFill>
                  <a:srgbClr val="FF0000"/>
                </a:solidFill>
              </a:rPr>
              <a:t>Veterans Day</a:t>
            </a:r>
          </a:p>
          <a:p>
            <a:r>
              <a:rPr lang="en-US" sz="1400" b="1" dirty="0">
                <a:solidFill>
                  <a:srgbClr val="FF0000"/>
                </a:solidFill>
              </a:rPr>
              <a:t>   Parade</a:t>
            </a:r>
          </a:p>
          <a:p>
            <a:pPr marL="111125" indent="-111125">
              <a:buFont typeface="Arial" panose="020B0604020202020204" pitchFamily="34" charset="0"/>
              <a:buChar char="•"/>
            </a:pPr>
            <a:endParaRPr lang="en-US" sz="1400" b="1" dirty="0">
              <a:solidFill>
                <a:srgbClr val="FF0000"/>
              </a:solidFill>
            </a:endParaRPr>
          </a:p>
          <a:p>
            <a:pPr marL="111125" indent="-111125">
              <a:buFont typeface="Arial" panose="020B0604020202020204" pitchFamily="34" charset="0"/>
              <a:buChar char="•"/>
            </a:pPr>
            <a:r>
              <a:rPr lang="en-US" sz="1400" b="1" dirty="0">
                <a:solidFill>
                  <a:srgbClr val="FF0000"/>
                </a:solidFill>
              </a:rPr>
              <a:t>Holiday Party</a:t>
            </a:r>
          </a:p>
          <a:p>
            <a:endParaRPr lang="en-US" sz="1400" b="1" dirty="0">
              <a:solidFill>
                <a:srgbClr val="FF0000"/>
              </a:solidFill>
            </a:endParaRPr>
          </a:p>
          <a:p>
            <a:pPr marL="111125" indent="-111125">
              <a:buFont typeface="Arial" panose="020B0604020202020204" pitchFamily="34" charset="0"/>
              <a:buChar char="•"/>
            </a:pPr>
            <a:r>
              <a:rPr lang="en-US" sz="1400" b="1" dirty="0" err="1">
                <a:solidFill>
                  <a:srgbClr val="FF0000"/>
                </a:solidFill>
              </a:rPr>
              <a:t>FCoC</a:t>
            </a:r>
            <a:r>
              <a:rPr lang="en-US" sz="1400" b="1" dirty="0">
                <a:solidFill>
                  <a:srgbClr val="FF0000"/>
                </a:solidFill>
              </a:rPr>
              <a:t> Convention</a:t>
            </a:r>
          </a:p>
        </p:txBody>
      </p:sp>
    </p:spTree>
    <p:extLst>
      <p:ext uri="{BB962C8B-B14F-4D97-AF65-F5344CB8AC3E}">
        <p14:creationId xmlns:p14="http://schemas.microsoft.com/office/powerpoint/2010/main" val="42715500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12DEB8-735E-42EB-5BCA-A87BDF044B02}"/>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782A8B9A-2D41-E17D-9F20-71E0936ABC35}"/>
              </a:ext>
            </a:extLst>
          </p:cNvPr>
          <p:cNvGrpSpPr/>
          <p:nvPr/>
        </p:nvGrpSpPr>
        <p:grpSpPr>
          <a:xfrm>
            <a:off x="10235381" y="304800"/>
            <a:ext cx="1733235" cy="1365133"/>
            <a:chOff x="10389067" y="178247"/>
            <a:chExt cx="1484560" cy="1138087"/>
          </a:xfrm>
        </p:grpSpPr>
        <p:pic>
          <p:nvPicPr>
            <p:cNvPr id="5" name="Picture 4">
              <a:extLst>
                <a:ext uri="{FF2B5EF4-FFF2-40B4-BE49-F238E27FC236}">
                  <a16:creationId xmlns:a16="http://schemas.microsoft.com/office/drawing/2014/main" id="{29215A87-2E55-B6F3-D794-A91B45C7895C}"/>
                </a:ext>
              </a:extLst>
            </p:cNvPr>
            <p:cNvPicPr>
              <a:picLocks noChangeAspect="1"/>
            </p:cNvPicPr>
            <p:nvPr/>
          </p:nvPicPr>
          <p:blipFill>
            <a:blip r:embed="rId2"/>
            <a:stretch>
              <a:fillRect/>
            </a:stretch>
          </p:blipFill>
          <p:spPr>
            <a:xfrm>
              <a:off x="10389067" y="178247"/>
              <a:ext cx="855038" cy="845811"/>
            </a:xfrm>
            <a:prstGeom prst="rect">
              <a:avLst/>
            </a:prstGeom>
          </p:spPr>
        </p:pic>
        <p:pic>
          <p:nvPicPr>
            <p:cNvPr id="7" name="Picture 6" descr="A logo with red arrows&#10;&#10;Description automatically generated">
              <a:extLst>
                <a:ext uri="{FF2B5EF4-FFF2-40B4-BE49-F238E27FC236}">
                  <a16:creationId xmlns:a16="http://schemas.microsoft.com/office/drawing/2014/main" id="{37BCF37D-B099-9352-6B6D-2F50BE834C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0548" y="470524"/>
              <a:ext cx="793079" cy="845810"/>
            </a:xfrm>
            <a:prstGeom prst="rect">
              <a:avLst/>
            </a:prstGeom>
          </p:spPr>
        </p:pic>
      </p:grpSp>
      <p:pic>
        <p:nvPicPr>
          <p:cNvPr id="9" name="Picture 8" descr="A logo with stars and a red star&#10;&#10;Description automatically generated">
            <a:extLst>
              <a:ext uri="{FF2B5EF4-FFF2-40B4-BE49-F238E27FC236}">
                <a16:creationId xmlns:a16="http://schemas.microsoft.com/office/drawing/2014/main" id="{28FA2456-B3B9-A969-D277-B5071D0C13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390" y="114456"/>
            <a:ext cx="1427327" cy="1745521"/>
          </a:xfrm>
          <a:prstGeom prst="rect">
            <a:avLst/>
          </a:prstGeom>
        </p:spPr>
      </p:pic>
      <p:sp>
        <p:nvSpPr>
          <p:cNvPr id="11" name="TextBox 10">
            <a:extLst>
              <a:ext uri="{FF2B5EF4-FFF2-40B4-BE49-F238E27FC236}">
                <a16:creationId xmlns:a16="http://schemas.microsoft.com/office/drawing/2014/main" id="{3E43B29F-9D78-023B-ACBF-0795F3394F62}"/>
              </a:ext>
            </a:extLst>
          </p:cNvPr>
          <p:cNvSpPr txBox="1"/>
          <p:nvPr/>
        </p:nvSpPr>
        <p:spPr>
          <a:xfrm>
            <a:off x="2024011" y="6446549"/>
            <a:ext cx="816127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2850"/>
                </a:solidFill>
                <a:effectLst>
                  <a:outerShdw blurRad="38100" dist="38100" dir="2700000" algn="tl">
                    <a:srgbClr val="000000">
                      <a:alpha val="43137"/>
                    </a:srgbClr>
                  </a:outerShdw>
                </a:effectLst>
                <a:uLnTx/>
                <a:uFillTx/>
                <a:latin typeface="Calibri" panose="020F0502020204030204"/>
                <a:ea typeface="+mn-ea"/>
                <a:cs typeface="+mn-cs"/>
              </a:rPr>
              <a:t>Legislative Advocacy  –  Philanthropy &amp; Community Service  –  Camaraderie</a:t>
            </a:r>
          </a:p>
        </p:txBody>
      </p:sp>
      <p:pic>
        <p:nvPicPr>
          <p:cNvPr id="12" name="Picture 11">
            <a:extLst>
              <a:ext uri="{FF2B5EF4-FFF2-40B4-BE49-F238E27FC236}">
                <a16:creationId xmlns:a16="http://schemas.microsoft.com/office/drawing/2014/main" id="{AD728A2F-A2B4-CD0D-9F2C-01F34A7844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5257" y="1577241"/>
            <a:ext cx="6658462" cy="81037"/>
          </a:xfrm>
          <a:prstGeom prst="rect">
            <a:avLst/>
          </a:prstGeom>
        </p:spPr>
      </p:pic>
      <p:sp>
        <p:nvSpPr>
          <p:cNvPr id="14" name="TextBox 13">
            <a:extLst>
              <a:ext uri="{FF2B5EF4-FFF2-40B4-BE49-F238E27FC236}">
                <a16:creationId xmlns:a16="http://schemas.microsoft.com/office/drawing/2014/main" id="{3F1F2C52-9879-4C4B-0BCA-8F86954B5F10}"/>
              </a:ext>
            </a:extLst>
          </p:cNvPr>
          <p:cNvSpPr txBox="1"/>
          <p:nvPr/>
        </p:nvSpPr>
        <p:spPr>
          <a:xfrm>
            <a:off x="4617489" y="11347"/>
            <a:ext cx="2979470"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002850"/>
                </a:solidFill>
                <a:effectLst>
                  <a:outerShdw blurRad="38100" dist="38100" dir="2700000" algn="tl">
                    <a:srgbClr val="000000">
                      <a:alpha val="43137"/>
                    </a:srgbClr>
                  </a:outerShdw>
                </a:effectLst>
                <a:uLnTx/>
                <a:uFillTx/>
                <a:latin typeface="Calibri" panose="020F0502020204030204"/>
                <a:ea typeface="+mn-ea"/>
                <a:cs typeface="+mn-cs"/>
              </a:rPr>
              <a:t>“NEVER STOP SERVING”</a:t>
            </a:r>
          </a:p>
        </p:txBody>
      </p:sp>
      <p:sp>
        <p:nvSpPr>
          <p:cNvPr id="2" name="TextBox 1">
            <a:extLst>
              <a:ext uri="{FF2B5EF4-FFF2-40B4-BE49-F238E27FC236}">
                <a16:creationId xmlns:a16="http://schemas.microsoft.com/office/drawing/2014/main" id="{95B9BE1D-536F-3673-5904-F5C1E6755484}"/>
              </a:ext>
            </a:extLst>
          </p:cNvPr>
          <p:cNvSpPr txBox="1"/>
          <p:nvPr/>
        </p:nvSpPr>
        <p:spPr>
          <a:xfrm>
            <a:off x="2483475" y="263941"/>
            <a:ext cx="7242343"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Arial" panose="020B0604020202020204" pitchFamily="34" charset="0"/>
                <a:cs typeface="Arial" panose="020B0604020202020204" pitchFamily="34" charset="0"/>
              </a:rPr>
              <a:t>Mission Area Update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Arial" panose="020B0604020202020204" pitchFamily="34" charset="0"/>
                <a:cs typeface="Arial" panose="020B0604020202020204" pitchFamily="34" charset="0"/>
              </a:rPr>
              <a:t>- </a:t>
            </a:r>
            <a:r>
              <a:rPr lang="en-US" sz="3600" b="1" dirty="0">
                <a:solidFill>
                  <a:prstClr val="black"/>
                </a:solidFill>
                <a:latin typeface="Arial" panose="020B0604020202020204" pitchFamily="34" charset="0"/>
                <a:cs typeface="Arial" panose="020B0604020202020204" pitchFamily="34" charset="0"/>
              </a:rPr>
              <a:t>Advocacy</a:t>
            </a:r>
            <a:r>
              <a:rPr lang="en-US" sz="4000" b="1" dirty="0">
                <a:solidFill>
                  <a:prstClr val="black"/>
                </a:solidFill>
                <a:latin typeface="Arial" panose="020B0604020202020204" pitchFamily="34" charset="0"/>
                <a:cs typeface="Arial" panose="020B0604020202020204" pitchFamily="34" charset="0"/>
              </a:rPr>
              <a:t> -</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FE8653B3-4EEF-E53F-C6B8-FB2072BFEA26}"/>
              </a:ext>
            </a:extLst>
          </p:cNvPr>
          <p:cNvSpPr txBox="1"/>
          <p:nvPr/>
        </p:nvSpPr>
        <p:spPr>
          <a:xfrm>
            <a:off x="760487" y="2112571"/>
            <a:ext cx="10821913" cy="2431435"/>
          </a:xfrm>
          <a:prstGeom prst="rect">
            <a:avLst/>
          </a:prstGeom>
          <a:noFill/>
        </p:spPr>
        <p:txBody>
          <a:bodyPr wrap="square" rtlCol="0">
            <a:spAutoFit/>
          </a:bodyPr>
          <a:lstStyle/>
          <a:p>
            <a:pPr marL="285750" indent="-285750" algn="l">
              <a:buFont typeface="Arial" panose="020B0604020202020204" pitchFamily="34" charset="0"/>
              <a:buChar char="•"/>
            </a:pPr>
            <a:r>
              <a:rPr lang="en-US" sz="2800" b="1" dirty="0">
                <a:solidFill>
                  <a:srgbClr val="000000"/>
                </a:solidFill>
              </a:rPr>
              <a:t>Call to Action Email – February</a:t>
            </a:r>
          </a:p>
          <a:p>
            <a:pPr algn="l"/>
            <a:r>
              <a:rPr lang="en-US" sz="2400" dirty="0">
                <a:solidFill>
                  <a:srgbClr val="000000"/>
                </a:solidFill>
              </a:rPr>
              <a:t>     (LOE #2 Participation)</a:t>
            </a:r>
          </a:p>
          <a:p>
            <a:pPr algn="l"/>
            <a:endParaRPr lang="en-US" sz="2400" dirty="0">
              <a:solidFill>
                <a:srgbClr val="000000"/>
              </a:solidFill>
            </a:endParaRPr>
          </a:p>
          <a:p>
            <a:pPr marL="457200" indent="-457200">
              <a:buFont typeface="Arial" panose="020B0604020202020204" pitchFamily="34" charset="0"/>
              <a:buChar char="•"/>
            </a:pPr>
            <a:r>
              <a:rPr lang="en-US" sz="2800" b="1" dirty="0">
                <a:solidFill>
                  <a:srgbClr val="000000"/>
                </a:solidFill>
              </a:rPr>
              <a:t>Recruitment Event – TPC/Sawgrass, 8 March</a:t>
            </a:r>
          </a:p>
          <a:p>
            <a:pPr marL="114300" lvl="1"/>
            <a:r>
              <a:rPr lang="en-US" sz="2400" dirty="0">
                <a:solidFill>
                  <a:srgbClr val="000000"/>
                </a:solidFill>
              </a:rPr>
              <a:t>     (LOE #1 Membership, LOE #2 Participation, LOE #3 Fundraising)</a:t>
            </a:r>
          </a:p>
          <a:p>
            <a:pPr algn="l"/>
            <a:endParaRPr lang="en-US" sz="2400" dirty="0">
              <a:solidFill>
                <a:srgbClr val="000000"/>
              </a:solidFill>
            </a:endParaRPr>
          </a:p>
        </p:txBody>
      </p:sp>
      <p:pic>
        <p:nvPicPr>
          <p:cNvPr id="4" name="Picture 3">
            <a:extLst>
              <a:ext uri="{FF2B5EF4-FFF2-40B4-BE49-F238E27FC236}">
                <a16:creationId xmlns:a16="http://schemas.microsoft.com/office/drawing/2014/main" id="{4AE9AF87-5311-3CD1-A750-F42046DD926E}"/>
              </a:ext>
            </a:extLst>
          </p:cNvPr>
          <p:cNvPicPr>
            <a:picLocks noChangeAspect="1"/>
          </p:cNvPicPr>
          <p:nvPr/>
        </p:nvPicPr>
        <p:blipFill>
          <a:blip r:embed="rId6"/>
          <a:srcRect l="6712"/>
          <a:stretch/>
        </p:blipFill>
        <p:spPr>
          <a:xfrm>
            <a:off x="1591717" y="4251501"/>
            <a:ext cx="2512922" cy="2019705"/>
          </a:xfrm>
          <a:prstGeom prst="rect">
            <a:avLst/>
          </a:prstGeom>
          <a:ln w="28575">
            <a:solidFill>
              <a:schemeClr val="tx1"/>
            </a:solidFill>
          </a:ln>
        </p:spPr>
      </p:pic>
      <p:pic>
        <p:nvPicPr>
          <p:cNvPr id="8" name="Picture 7">
            <a:extLst>
              <a:ext uri="{FF2B5EF4-FFF2-40B4-BE49-F238E27FC236}">
                <a16:creationId xmlns:a16="http://schemas.microsoft.com/office/drawing/2014/main" id="{02702047-D251-0771-31B2-5BD9E356183D}"/>
              </a:ext>
            </a:extLst>
          </p:cNvPr>
          <p:cNvPicPr>
            <a:picLocks noChangeAspect="1"/>
          </p:cNvPicPr>
          <p:nvPr/>
        </p:nvPicPr>
        <p:blipFill>
          <a:blip r:embed="rId7"/>
          <a:stretch>
            <a:fillRect/>
          </a:stretch>
        </p:blipFill>
        <p:spPr>
          <a:xfrm>
            <a:off x="6482080" y="4251501"/>
            <a:ext cx="2722880" cy="2042160"/>
          </a:xfrm>
          <a:prstGeom prst="rect">
            <a:avLst/>
          </a:prstGeom>
          <a:ln w="28575">
            <a:solidFill>
              <a:schemeClr val="tx1"/>
            </a:solidFill>
          </a:ln>
        </p:spPr>
      </p:pic>
    </p:spTree>
    <p:extLst>
      <p:ext uri="{BB962C8B-B14F-4D97-AF65-F5344CB8AC3E}">
        <p14:creationId xmlns:p14="http://schemas.microsoft.com/office/powerpoint/2010/main" val="11250710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4BC009-2E4C-FED5-7BCE-16264A41E13B}"/>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040A0C2A-E68A-D3E7-5DC8-6F58ACB02469}"/>
              </a:ext>
            </a:extLst>
          </p:cNvPr>
          <p:cNvGrpSpPr/>
          <p:nvPr/>
        </p:nvGrpSpPr>
        <p:grpSpPr>
          <a:xfrm>
            <a:off x="10235381" y="304800"/>
            <a:ext cx="1733235" cy="1365133"/>
            <a:chOff x="10389067" y="178247"/>
            <a:chExt cx="1484560" cy="1138087"/>
          </a:xfrm>
        </p:grpSpPr>
        <p:pic>
          <p:nvPicPr>
            <p:cNvPr id="5" name="Picture 4">
              <a:extLst>
                <a:ext uri="{FF2B5EF4-FFF2-40B4-BE49-F238E27FC236}">
                  <a16:creationId xmlns:a16="http://schemas.microsoft.com/office/drawing/2014/main" id="{9363BFDE-B363-FA5C-9B3F-C100C9FC0492}"/>
                </a:ext>
              </a:extLst>
            </p:cNvPr>
            <p:cNvPicPr>
              <a:picLocks noChangeAspect="1"/>
            </p:cNvPicPr>
            <p:nvPr/>
          </p:nvPicPr>
          <p:blipFill>
            <a:blip r:embed="rId2"/>
            <a:stretch>
              <a:fillRect/>
            </a:stretch>
          </p:blipFill>
          <p:spPr>
            <a:xfrm>
              <a:off x="10389067" y="178247"/>
              <a:ext cx="855038" cy="845811"/>
            </a:xfrm>
            <a:prstGeom prst="rect">
              <a:avLst/>
            </a:prstGeom>
          </p:spPr>
        </p:pic>
        <p:pic>
          <p:nvPicPr>
            <p:cNvPr id="7" name="Picture 6" descr="A logo with red arrows&#10;&#10;Description automatically generated">
              <a:extLst>
                <a:ext uri="{FF2B5EF4-FFF2-40B4-BE49-F238E27FC236}">
                  <a16:creationId xmlns:a16="http://schemas.microsoft.com/office/drawing/2014/main" id="{07B7E9A9-F029-EA90-42EB-AED21AEC50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0548" y="470524"/>
              <a:ext cx="793079" cy="845810"/>
            </a:xfrm>
            <a:prstGeom prst="rect">
              <a:avLst/>
            </a:prstGeom>
          </p:spPr>
        </p:pic>
      </p:grpSp>
      <p:pic>
        <p:nvPicPr>
          <p:cNvPr id="9" name="Picture 8" descr="A logo with stars and a red star&#10;&#10;Description automatically generated">
            <a:extLst>
              <a:ext uri="{FF2B5EF4-FFF2-40B4-BE49-F238E27FC236}">
                <a16:creationId xmlns:a16="http://schemas.microsoft.com/office/drawing/2014/main" id="{D04B08FB-2B1B-4C7D-BA7A-E43FBF0214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390" y="114456"/>
            <a:ext cx="1427327" cy="1745521"/>
          </a:xfrm>
          <a:prstGeom prst="rect">
            <a:avLst/>
          </a:prstGeom>
        </p:spPr>
      </p:pic>
      <p:sp>
        <p:nvSpPr>
          <p:cNvPr id="11" name="TextBox 10">
            <a:extLst>
              <a:ext uri="{FF2B5EF4-FFF2-40B4-BE49-F238E27FC236}">
                <a16:creationId xmlns:a16="http://schemas.microsoft.com/office/drawing/2014/main" id="{71A355E6-1F44-6250-757D-B366DDD6061D}"/>
              </a:ext>
            </a:extLst>
          </p:cNvPr>
          <p:cNvSpPr txBox="1"/>
          <p:nvPr/>
        </p:nvSpPr>
        <p:spPr>
          <a:xfrm>
            <a:off x="2024011" y="6446549"/>
            <a:ext cx="816127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2850"/>
                </a:solidFill>
                <a:effectLst>
                  <a:outerShdw blurRad="38100" dist="38100" dir="2700000" algn="tl">
                    <a:srgbClr val="000000">
                      <a:alpha val="43137"/>
                    </a:srgbClr>
                  </a:outerShdw>
                </a:effectLst>
                <a:uLnTx/>
                <a:uFillTx/>
                <a:latin typeface="Calibri" panose="020F0502020204030204"/>
                <a:ea typeface="+mn-ea"/>
                <a:cs typeface="+mn-cs"/>
              </a:rPr>
              <a:t>Legislative Advocacy  –  Philanthropy &amp; Community Service  –  Camaraderie</a:t>
            </a:r>
          </a:p>
        </p:txBody>
      </p:sp>
      <p:pic>
        <p:nvPicPr>
          <p:cNvPr id="12" name="Picture 11">
            <a:extLst>
              <a:ext uri="{FF2B5EF4-FFF2-40B4-BE49-F238E27FC236}">
                <a16:creationId xmlns:a16="http://schemas.microsoft.com/office/drawing/2014/main" id="{8658FAF2-00CA-2D53-400E-FDD02505AF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5257" y="1577241"/>
            <a:ext cx="6658462" cy="81037"/>
          </a:xfrm>
          <a:prstGeom prst="rect">
            <a:avLst/>
          </a:prstGeom>
        </p:spPr>
      </p:pic>
      <p:sp>
        <p:nvSpPr>
          <p:cNvPr id="14" name="TextBox 13">
            <a:extLst>
              <a:ext uri="{FF2B5EF4-FFF2-40B4-BE49-F238E27FC236}">
                <a16:creationId xmlns:a16="http://schemas.microsoft.com/office/drawing/2014/main" id="{00704BD4-C8A7-59CB-A2AF-FB0448986F2C}"/>
              </a:ext>
            </a:extLst>
          </p:cNvPr>
          <p:cNvSpPr txBox="1"/>
          <p:nvPr/>
        </p:nvSpPr>
        <p:spPr>
          <a:xfrm>
            <a:off x="4617489" y="11347"/>
            <a:ext cx="2979470"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002850"/>
                </a:solidFill>
                <a:effectLst>
                  <a:outerShdw blurRad="38100" dist="38100" dir="2700000" algn="tl">
                    <a:srgbClr val="000000">
                      <a:alpha val="43137"/>
                    </a:srgbClr>
                  </a:outerShdw>
                </a:effectLst>
                <a:uLnTx/>
                <a:uFillTx/>
                <a:latin typeface="Calibri" panose="020F0502020204030204"/>
                <a:ea typeface="+mn-ea"/>
                <a:cs typeface="+mn-cs"/>
              </a:rPr>
              <a:t>“NEVER STOP SERVING”</a:t>
            </a:r>
          </a:p>
        </p:txBody>
      </p:sp>
      <p:sp>
        <p:nvSpPr>
          <p:cNvPr id="2" name="TextBox 1">
            <a:extLst>
              <a:ext uri="{FF2B5EF4-FFF2-40B4-BE49-F238E27FC236}">
                <a16:creationId xmlns:a16="http://schemas.microsoft.com/office/drawing/2014/main" id="{A7E8B1E5-04DE-D458-D33E-A72B5C440BD0}"/>
              </a:ext>
            </a:extLst>
          </p:cNvPr>
          <p:cNvSpPr txBox="1"/>
          <p:nvPr/>
        </p:nvSpPr>
        <p:spPr>
          <a:xfrm>
            <a:off x="1564545" y="263941"/>
            <a:ext cx="862073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Arial" panose="020B0604020202020204" pitchFamily="34" charset="0"/>
                <a:cs typeface="Arial" panose="020B0604020202020204" pitchFamily="34" charset="0"/>
              </a:rPr>
              <a:t>Mission Area Update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Arial" panose="020B0604020202020204" pitchFamily="34" charset="0"/>
                <a:cs typeface="Arial" panose="020B0604020202020204" pitchFamily="34" charset="0"/>
              </a:rPr>
              <a:t>- Philanthropy &amp; Community Service -</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BCAD12E4-446C-9FE6-BD90-00D60C7FDF7D}"/>
              </a:ext>
            </a:extLst>
          </p:cNvPr>
          <p:cNvSpPr txBox="1"/>
          <p:nvPr/>
        </p:nvSpPr>
        <p:spPr>
          <a:xfrm>
            <a:off x="760487" y="2112571"/>
            <a:ext cx="10821913" cy="3293209"/>
          </a:xfrm>
          <a:prstGeom prst="rect">
            <a:avLst/>
          </a:prstGeom>
          <a:noFill/>
        </p:spPr>
        <p:txBody>
          <a:bodyPr wrap="square" rtlCol="0">
            <a:spAutoFit/>
          </a:bodyPr>
          <a:lstStyle/>
          <a:p>
            <a:pPr marL="285750" indent="-285750" algn="l">
              <a:buFont typeface="Arial" panose="020B0604020202020204" pitchFamily="34" charset="0"/>
              <a:buChar char="•"/>
            </a:pPr>
            <a:r>
              <a:rPr lang="en-US" sz="2800" b="1" dirty="0">
                <a:solidFill>
                  <a:srgbClr val="000000"/>
                </a:solidFill>
              </a:rPr>
              <a:t>$5,000 MOAA Community Outreach Grant Requested</a:t>
            </a:r>
          </a:p>
          <a:p>
            <a:pPr marL="800100" lvl="1" indent="-342900">
              <a:buFont typeface="Wingdings" panose="05000000000000000000" pitchFamily="2" charset="2"/>
              <a:buChar char="Ø"/>
            </a:pPr>
            <a:r>
              <a:rPr lang="en-US" sz="2400" b="1" i="0" dirty="0">
                <a:solidFill>
                  <a:srgbClr val="000000"/>
                </a:solidFill>
                <a:effectLst/>
              </a:rPr>
              <a:t>Support Junior Enlisted at Kings Bay with </a:t>
            </a:r>
            <a:r>
              <a:rPr lang="en-US" sz="2400" b="1" dirty="0">
                <a:solidFill>
                  <a:srgbClr val="000000"/>
                </a:solidFill>
              </a:rPr>
              <a:t>c</a:t>
            </a:r>
            <a:r>
              <a:rPr lang="en-US" sz="2400" b="1" i="0" dirty="0">
                <a:solidFill>
                  <a:srgbClr val="000000"/>
                </a:solidFill>
                <a:effectLst/>
              </a:rPr>
              <a:t>ommissary </a:t>
            </a:r>
            <a:r>
              <a:rPr lang="en-US" sz="2400" b="1" dirty="0">
                <a:solidFill>
                  <a:srgbClr val="000000"/>
                </a:solidFill>
              </a:rPr>
              <a:t>g</a:t>
            </a:r>
            <a:r>
              <a:rPr lang="en-US" sz="2400" b="1" i="0" dirty="0">
                <a:solidFill>
                  <a:srgbClr val="000000"/>
                </a:solidFill>
                <a:effectLst/>
              </a:rPr>
              <a:t>ift </a:t>
            </a:r>
            <a:r>
              <a:rPr lang="en-US" sz="2400" b="1" dirty="0">
                <a:solidFill>
                  <a:srgbClr val="000000"/>
                </a:solidFill>
              </a:rPr>
              <a:t>c</a:t>
            </a:r>
            <a:r>
              <a:rPr lang="en-US" sz="2400" b="1" i="0" dirty="0">
                <a:solidFill>
                  <a:srgbClr val="000000"/>
                </a:solidFill>
                <a:effectLst/>
              </a:rPr>
              <a:t>ards</a:t>
            </a:r>
          </a:p>
          <a:p>
            <a:pPr marL="800100" lvl="1" indent="-342900">
              <a:buFont typeface="Wingdings" panose="05000000000000000000" pitchFamily="2" charset="2"/>
              <a:buChar char="Ø"/>
            </a:pPr>
            <a:r>
              <a:rPr lang="en-US" sz="2400" b="1" dirty="0">
                <a:solidFill>
                  <a:srgbClr val="000000"/>
                </a:solidFill>
              </a:rPr>
              <a:t>More to follow</a:t>
            </a:r>
          </a:p>
          <a:p>
            <a:pPr lvl="1"/>
            <a:r>
              <a:rPr lang="en-US" sz="2400" dirty="0">
                <a:solidFill>
                  <a:srgbClr val="000000"/>
                </a:solidFill>
              </a:rPr>
              <a:t>(LOE #3 – Fundraising)</a:t>
            </a:r>
          </a:p>
          <a:p>
            <a:pPr marL="800100" lvl="1" indent="-342900">
              <a:buFont typeface="Wingdings" panose="05000000000000000000" pitchFamily="2" charset="2"/>
              <a:buChar char="Ø"/>
            </a:pPr>
            <a:endParaRPr lang="en-US" sz="2400" b="1" i="0" dirty="0">
              <a:solidFill>
                <a:srgbClr val="000000"/>
              </a:solidFill>
              <a:effectLst/>
            </a:endParaRPr>
          </a:p>
          <a:p>
            <a:pPr marL="457200" indent="-457200">
              <a:buFont typeface="Arial" panose="020B0604020202020204" pitchFamily="34" charset="0"/>
              <a:buChar char="•"/>
            </a:pPr>
            <a:r>
              <a:rPr lang="en-US" sz="2800" b="1" i="0" dirty="0">
                <a:solidFill>
                  <a:srgbClr val="000000"/>
                </a:solidFill>
                <a:effectLst/>
              </a:rPr>
              <a:t>Donation Drive Dates - 14 June and 2 December</a:t>
            </a:r>
            <a:endParaRPr lang="en-US" sz="2400" b="1" dirty="0">
              <a:solidFill>
                <a:srgbClr val="000000"/>
              </a:solidFill>
            </a:endParaRPr>
          </a:p>
          <a:p>
            <a:pPr marL="800100" lvl="1" indent="-342900">
              <a:buFont typeface="Wingdings" panose="05000000000000000000" pitchFamily="2" charset="2"/>
              <a:buChar char="Ø"/>
            </a:pPr>
            <a:r>
              <a:rPr lang="en-US" sz="2400" b="1" dirty="0">
                <a:solidFill>
                  <a:srgbClr val="000000"/>
                </a:solidFill>
              </a:rPr>
              <a:t>More to follow</a:t>
            </a:r>
          </a:p>
          <a:p>
            <a:pPr lvl="1"/>
            <a:r>
              <a:rPr lang="en-US" sz="2400" i="0" dirty="0">
                <a:solidFill>
                  <a:srgbClr val="000000"/>
                </a:solidFill>
                <a:effectLst/>
              </a:rPr>
              <a:t>(</a:t>
            </a:r>
            <a:r>
              <a:rPr lang="en-US" sz="2400" dirty="0">
                <a:solidFill>
                  <a:srgbClr val="000000"/>
                </a:solidFill>
              </a:rPr>
              <a:t>LOE #3 Fundraising, </a:t>
            </a:r>
            <a:r>
              <a:rPr lang="en-US" sz="2400" i="0" dirty="0">
                <a:solidFill>
                  <a:srgbClr val="000000"/>
                </a:solidFill>
                <a:effectLst/>
              </a:rPr>
              <a:t>LOE #1 Membership, LOE #2 Participation) </a:t>
            </a:r>
          </a:p>
        </p:txBody>
      </p:sp>
    </p:spTree>
    <p:extLst>
      <p:ext uri="{BB962C8B-B14F-4D97-AF65-F5344CB8AC3E}">
        <p14:creationId xmlns:p14="http://schemas.microsoft.com/office/powerpoint/2010/main" val="36840165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EEF30-6A87-DEE1-CF80-6B44D70D15F2}"/>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8DAB44C5-A1BF-8ADD-C1CC-80D435B27828}"/>
              </a:ext>
            </a:extLst>
          </p:cNvPr>
          <p:cNvGrpSpPr/>
          <p:nvPr/>
        </p:nvGrpSpPr>
        <p:grpSpPr>
          <a:xfrm>
            <a:off x="10235381" y="304800"/>
            <a:ext cx="1733235" cy="1365133"/>
            <a:chOff x="10389067" y="178247"/>
            <a:chExt cx="1484560" cy="1138087"/>
          </a:xfrm>
        </p:grpSpPr>
        <p:pic>
          <p:nvPicPr>
            <p:cNvPr id="5" name="Picture 4">
              <a:extLst>
                <a:ext uri="{FF2B5EF4-FFF2-40B4-BE49-F238E27FC236}">
                  <a16:creationId xmlns:a16="http://schemas.microsoft.com/office/drawing/2014/main" id="{59794C3F-13DF-61E9-6C1C-1CDFD97B715D}"/>
                </a:ext>
              </a:extLst>
            </p:cNvPr>
            <p:cNvPicPr>
              <a:picLocks noChangeAspect="1"/>
            </p:cNvPicPr>
            <p:nvPr/>
          </p:nvPicPr>
          <p:blipFill>
            <a:blip r:embed="rId2"/>
            <a:stretch>
              <a:fillRect/>
            </a:stretch>
          </p:blipFill>
          <p:spPr>
            <a:xfrm>
              <a:off x="10389067" y="178247"/>
              <a:ext cx="855038" cy="845811"/>
            </a:xfrm>
            <a:prstGeom prst="rect">
              <a:avLst/>
            </a:prstGeom>
          </p:spPr>
        </p:pic>
        <p:pic>
          <p:nvPicPr>
            <p:cNvPr id="7" name="Picture 6" descr="A logo with red arrows&#10;&#10;Description automatically generated">
              <a:extLst>
                <a:ext uri="{FF2B5EF4-FFF2-40B4-BE49-F238E27FC236}">
                  <a16:creationId xmlns:a16="http://schemas.microsoft.com/office/drawing/2014/main" id="{4F9D7E7C-3479-DE57-5DC0-1556E6A846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0548" y="470524"/>
              <a:ext cx="793079" cy="845810"/>
            </a:xfrm>
            <a:prstGeom prst="rect">
              <a:avLst/>
            </a:prstGeom>
          </p:spPr>
        </p:pic>
      </p:grpSp>
      <p:pic>
        <p:nvPicPr>
          <p:cNvPr id="9" name="Picture 8" descr="A logo with stars and a red star&#10;&#10;Description automatically generated">
            <a:extLst>
              <a:ext uri="{FF2B5EF4-FFF2-40B4-BE49-F238E27FC236}">
                <a16:creationId xmlns:a16="http://schemas.microsoft.com/office/drawing/2014/main" id="{ABC91CD0-8D87-4669-7003-7E984C14B1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390" y="114456"/>
            <a:ext cx="1427327" cy="1745521"/>
          </a:xfrm>
          <a:prstGeom prst="rect">
            <a:avLst/>
          </a:prstGeom>
        </p:spPr>
      </p:pic>
      <p:sp>
        <p:nvSpPr>
          <p:cNvPr id="11" name="TextBox 10">
            <a:extLst>
              <a:ext uri="{FF2B5EF4-FFF2-40B4-BE49-F238E27FC236}">
                <a16:creationId xmlns:a16="http://schemas.microsoft.com/office/drawing/2014/main" id="{2E807103-DBC5-9597-FD39-1EF7A7A20057}"/>
              </a:ext>
            </a:extLst>
          </p:cNvPr>
          <p:cNvSpPr txBox="1"/>
          <p:nvPr/>
        </p:nvSpPr>
        <p:spPr>
          <a:xfrm>
            <a:off x="2024011" y="6446549"/>
            <a:ext cx="816127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2850"/>
                </a:solidFill>
                <a:effectLst>
                  <a:outerShdw blurRad="38100" dist="38100" dir="2700000" algn="tl">
                    <a:srgbClr val="000000">
                      <a:alpha val="43137"/>
                    </a:srgbClr>
                  </a:outerShdw>
                </a:effectLst>
                <a:uLnTx/>
                <a:uFillTx/>
                <a:latin typeface="Calibri" panose="020F0502020204030204"/>
                <a:ea typeface="+mn-ea"/>
                <a:cs typeface="+mn-cs"/>
              </a:rPr>
              <a:t>Legislative Advocacy  –  Philanthropy &amp; Community Service  –  Camaraderie</a:t>
            </a:r>
          </a:p>
        </p:txBody>
      </p:sp>
      <p:pic>
        <p:nvPicPr>
          <p:cNvPr id="12" name="Picture 11">
            <a:extLst>
              <a:ext uri="{FF2B5EF4-FFF2-40B4-BE49-F238E27FC236}">
                <a16:creationId xmlns:a16="http://schemas.microsoft.com/office/drawing/2014/main" id="{B7C66040-A47A-C3A2-543F-EFFEC512E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5257" y="1577241"/>
            <a:ext cx="6658462" cy="81037"/>
          </a:xfrm>
          <a:prstGeom prst="rect">
            <a:avLst/>
          </a:prstGeom>
        </p:spPr>
      </p:pic>
      <p:sp>
        <p:nvSpPr>
          <p:cNvPr id="14" name="TextBox 13">
            <a:extLst>
              <a:ext uri="{FF2B5EF4-FFF2-40B4-BE49-F238E27FC236}">
                <a16:creationId xmlns:a16="http://schemas.microsoft.com/office/drawing/2014/main" id="{404284FE-E1C0-80D9-B91D-5685EE324F28}"/>
              </a:ext>
            </a:extLst>
          </p:cNvPr>
          <p:cNvSpPr txBox="1"/>
          <p:nvPr/>
        </p:nvSpPr>
        <p:spPr>
          <a:xfrm>
            <a:off x="4617489" y="11347"/>
            <a:ext cx="2979470"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002850"/>
                </a:solidFill>
                <a:effectLst>
                  <a:outerShdw blurRad="38100" dist="38100" dir="2700000" algn="tl">
                    <a:srgbClr val="000000">
                      <a:alpha val="43137"/>
                    </a:srgbClr>
                  </a:outerShdw>
                </a:effectLst>
                <a:uLnTx/>
                <a:uFillTx/>
                <a:latin typeface="Calibri" panose="020F0502020204030204"/>
                <a:ea typeface="+mn-ea"/>
                <a:cs typeface="+mn-cs"/>
              </a:rPr>
              <a:t>“NEVER STOP SERVING”</a:t>
            </a:r>
          </a:p>
        </p:txBody>
      </p:sp>
      <p:sp>
        <p:nvSpPr>
          <p:cNvPr id="2" name="TextBox 1">
            <a:extLst>
              <a:ext uri="{FF2B5EF4-FFF2-40B4-BE49-F238E27FC236}">
                <a16:creationId xmlns:a16="http://schemas.microsoft.com/office/drawing/2014/main" id="{9A0EEF06-2869-85C7-3893-3CF0385A18FF}"/>
              </a:ext>
            </a:extLst>
          </p:cNvPr>
          <p:cNvSpPr txBox="1"/>
          <p:nvPr/>
        </p:nvSpPr>
        <p:spPr>
          <a:xfrm>
            <a:off x="2483475" y="263941"/>
            <a:ext cx="7242343"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Arial" panose="020B0604020202020204" pitchFamily="34" charset="0"/>
                <a:cs typeface="Arial" panose="020B0604020202020204" pitchFamily="34" charset="0"/>
              </a:rPr>
              <a:t>Mission Area Update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Arial" panose="020B0604020202020204" pitchFamily="34" charset="0"/>
                <a:cs typeface="Arial" panose="020B0604020202020204" pitchFamily="34" charset="0"/>
              </a:rPr>
              <a:t>-</a:t>
            </a:r>
            <a:r>
              <a:rPr lang="en-US" sz="3600" b="1" dirty="0">
                <a:solidFill>
                  <a:prstClr val="black"/>
                </a:solidFill>
                <a:latin typeface="Arial" panose="020B0604020202020204" pitchFamily="34" charset="0"/>
                <a:cs typeface="Arial" panose="020B0604020202020204" pitchFamily="34" charset="0"/>
              </a:rPr>
              <a:t> Camaraderie </a:t>
            </a:r>
            <a:r>
              <a:rPr lang="en-US" sz="4000" b="1" dirty="0">
                <a:solidFill>
                  <a:prstClr val="black"/>
                </a:solidFill>
                <a:latin typeface="Arial" panose="020B0604020202020204" pitchFamily="34" charset="0"/>
                <a:cs typeface="Arial" panose="020B0604020202020204" pitchFamily="34" charset="0"/>
              </a:rPr>
              <a:t>-</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FD3CCBC6-5905-EF4D-38F8-762416436970}"/>
              </a:ext>
            </a:extLst>
          </p:cNvPr>
          <p:cNvSpPr txBox="1"/>
          <p:nvPr/>
        </p:nvSpPr>
        <p:spPr>
          <a:xfrm>
            <a:off x="760487" y="2112571"/>
            <a:ext cx="10821913" cy="2800767"/>
          </a:xfrm>
          <a:prstGeom prst="rect">
            <a:avLst/>
          </a:prstGeom>
          <a:noFill/>
        </p:spPr>
        <p:txBody>
          <a:bodyPr wrap="square" rtlCol="0">
            <a:spAutoFit/>
          </a:bodyPr>
          <a:lstStyle/>
          <a:p>
            <a:pPr marL="457200" indent="-457200" algn="l">
              <a:buFont typeface="Arial" panose="020B0604020202020204" pitchFamily="34" charset="0"/>
              <a:buChar char="•"/>
            </a:pPr>
            <a:r>
              <a:rPr lang="en-US" sz="2800" b="1" dirty="0">
                <a:solidFill>
                  <a:srgbClr val="000000"/>
                </a:solidFill>
              </a:rPr>
              <a:t>Officer Call Held 13 February – Gators Dockside</a:t>
            </a:r>
          </a:p>
          <a:p>
            <a:pPr lvl="1"/>
            <a:r>
              <a:rPr lang="en-US" sz="2400" dirty="0">
                <a:solidFill>
                  <a:srgbClr val="000000"/>
                </a:solidFill>
              </a:rPr>
              <a:t>(LOE #2 – Participation)</a:t>
            </a:r>
          </a:p>
          <a:p>
            <a:pPr marL="800100" lvl="1" indent="-342900">
              <a:buFont typeface="Wingdings" panose="05000000000000000000" pitchFamily="2" charset="2"/>
              <a:buChar char="Ø"/>
            </a:pPr>
            <a:endParaRPr lang="en-US" sz="2400" b="1" i="0" dirty="0">
              <a:solidFill>
                <a:srgbClr val="000000"/>
              </a:solidFill>
              <a:effectLst/>
            </a:endParaRPr>
          </a:p>
          <a:p>
            <a:pPr marL="457200" indent="-457200">
              <a:buFont typeface="Arial" panose="020B0604020202020204" pitchFamily="34" charset="0"/>
              <a:buChar char="•"/>
            </a:pPr>
            <a:r>
              <a:rPr lang="en-US" sz="2800" b="1" dirty="0">
                <a:solidFill>
                  <a:srgbClr val="000000"/>
                </a:solidFill>
              </a:rPr>
              <a:t>Monthly C</a:t>
            </a:r>
            <a:r>
              <a:rPr lang="en-US" sz="2800" b="1" i="0" dirty="0">
                <a:solidFill>
                  <a:srgbClr val="000000"/>
                </a:solidFill>
                <a:effectLst/>
              </a:rPr>
              <a:t>hapter Membership Meetings – Guest Speakers</a:t>
            </a:r>
            <a:endParaRPr lang="en-US" sz="2400" b="1" dirty="0">
              <a:solidFill>
                <a:srgbClr val="000000"/>
              </a:solidFill>
            </a:endParaRPr>
          </a:p>
          <a:p>
            <a:pPr lvl="1"/>
            <a:r>
              <a:rPr lang="en-US" sz="2400" i="0" dirty="0">
                <a:solidFill>
                  <a:srgbClr val="000000"/>
                </a:solidFill>
                <a:effectLst/>
              </a:rPr>
              <a:t>(LOE #2 Participation)</a:t>
            </a:r>
          </a:p>
          <a:p>
            <a:pPr lvl="1"/>
            <a:endParaRPr lang="en-US" sz="2400" dirty="0">
              <a:solidFill>
                <a:srgbClr val="000000"/>
              </a:solidFill>
            </a:endParaRPr>
          </a:p>
          <a:p>
            <a:endParaRPr lang="en-US" sz="2400" i="0" dirty="0">
              <a:solidFill>
                <a:srgbClr val="000000"/>
              </a:solidFill>
              <a:effectLst/>
            </a:endParaRPr>
          </a:p>
        </p:txBody>
      </p:sp>
    </p:spTree>
    <p:extLst>
      <p:ext uri="{BB962C8B-B14F-4D97-AF65-F5344CB8AC3E}">
        <p14:creationId xmlns:p14="http://schemas.microsoft.com/office/powerpoint/2010/main" val="1262243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648DE1-CB82-DDFC-D9B6-58099AAAA959}"/>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F51DB98E-D6BC-AAB4-1250-94AA750E3D8F}"/>
              </a:ext>
            </a:extLst>
          </p:cNvPr>
          <p:cNvGrpSpPr/>
          <p:nvPr/>
        </p:nvGrpSpPr>
        <p:grpSpPr>
          <a:xfrm>
            <a:off x="10235381" y="304800"/>
            <a:ext cx="1733235" cy="1365133"/>
            <a:chOff x="10389067" y="178247"/>
            <a:chExt cx="1484560" cy="1138087"/>
          </a:xfrm>
        </p:grpSpPr>
        <p:pic>
          <p:nvPicPr>
            <p:cNvPr id="5" name="Picture 4">
              <a:extLst>
                <a:ext uri="{FF2B5EF4-FFF2-40B4-BE49-F238E27FC236}">
                  <a16:creationId xmlns:a16="http://schemas.microsoft.com/office/drawing/2014/main" id="{85757935-38D4-EDFA-ADA5-F6807385E0F5}"/>
                </a:ext>
              </a:extLst>
            </p:cNvPr>
            <p:cNvPicPr>
              <a:picLocks noChangeAspect="1"/>
            </p:cNvPicPr>
            <p:nvPr/>
          </p:nvPicPr>
          <p:blipFill>
            <a:blip r:embed="rId2"/>
            <a:stretch>
              <a:fillRect/>
            </a:stretch>
          </p:blipFill>
          <p:spPr>
            <a:xfrm>
              <a:off x="10389067" y="178247"/>
              <a:ext cx="855038" cy="845811"/>
            </a:xfrm>
            <a:prstGeom prst="rect">
              <a:avLst/>
            </a:prstGeom>
          </p:spPr>
        </p:pic>
        <p:pic>
          <p:nvPicPr>
            <p:cNvPr id="7" name="Picture 6" descr="A logo with red arrows&#10;&#10;Description automatically generated">
              <a:extLst>
                <a:ext uri="{FF2B5EF4-FFF2-40B4-BE49-F238E27FC236}">
                  <a16:creationId xmlns:a16="http://schemas.microsoft.com/office/drawing/2014/main" id="{242896B6-FE73-C445-2AB3-0FE9EBC7CD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0548" y="470524"/>
              <a:ext cx="793079" cy="845810"/>
            </a:xfrm>
            <a:prstGeom prst="rect">
              <a:avLst/>
            </a:prstGeom>
          </p:spPr>
        </p:pic>
      </p:grpSp>
      <p:pic>
        <p:nvPicPr>
          <p:cNvPr id="9" name="Picture 8" descr="A logo with stars and a red star&#10;&#10;Description automatically generated">
            <a:extLst>
              <a:ext uri="{FF2B5EF4-FFF2-40B4-BE49-F238E27FC236}">
                <a16:creationId xmlns:a16="http://schemas.microsoft.com/office/drawing/2014/main" id="{5B9180C3-6D85-9B7B-740F-498FB2EC91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390" y="114456"/>
            <a:ext cx="1427327" cy="1745521"/>
          </a:xfrm>
          <a:prstGeom prst="rect">
            <a:avLst/>
          </a:prstGeom>
        </p:spPr>
      </p:pic>
      <p:sp>
        <p:nvSpPr>
          <p:cNvPr id="11" name="TextBox 10">
            <a:extLst>
              <a:ext uri="{FF2B5EF4-FFF2-40B4-BE49-F238E27FC236}">
                <a16:creationId xmlns:a16="http://schemas.microsoft.com/office/drawing/2014/main" id="{914AA9C9-55DF-8DEF-07F9-103A72CF1F9A}"/>
              </a:ext>
            </a:extLst>
          </p:cNvPr>
          <p:cNvSpPr txBox="1"/>
          <p:nvPr/>
        </p:nvSpPr>
        <p:spPr>
          <a:xfrm>
            <a:off x="2024011" y="6446549"/>
            <a:ext cx="816127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2850"/>
                </a:solidFill>
                <a:effectLst>
                  <a:outerShdw blurRad="38100" dist="38100" dir="2700000" algn="tl">
                    <a:srgbClr val="000000">
                      <a:alpha val="43137"/>
                    </a:srgbClr>
                  </a:outerShdw>
                </a:effectLst>
                <a:uLnTx/>
                <a:uFillTx/>
                <a:latin typeface="Calibri" panose="020F0502020204030204"/>
                <a:ea typeface="+mn-ea"/>
                <a:cs typeface="+mn-cs"/>
              </a:rPr>
              <a:t>Legislative Advocacy  –  Philanthropy &amp; Community Service  –  Camaraderie</a:t>
            </a:r>
          </a:p>
        </p:txBody>
      </p:sp>
      <p:pic>
        <p:nvPicPr>
          <p:cNvPr id="12" name="Picture 11">
            <a:extLst>
              <a:ext uri="{FF2B5EF4-FFF2-40B4-BE49-F238E27FC236}">
                <a16:creationId xmlns:a16="http://schemas.microsoft.com/office/drawing/2014/main" id="{0D3CFD75-D83D-CB03-6F72-62F28B96B0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5257" y="1577241"/>
            <a:ext cx="6658462" cy="81037"/>
          </a:xfrm>
          <a:prstGeom prst="rect">
            <a:avLst/>
          </a:prstGeom>
        </p:spPr>
      </p:pic>
      <p:sp>
        <p:nvSpPr>
          <p:cNvPr id="14" name="TextBox 13">
            <a:extLst>
              <a:ext uri="{FF2B5EF4-FFF2-40B4-BE49-F238E27FC236}">
                <a16:creationId xmlns:a16="http://schemas.microsoft.com/office/drawing/2014/main" id="{EBF84BA3-7F12-6078-B495-13003BDC4005}"/>
              </a:ext>
            </a:extLst>
          </p:cNvPr>
          <p:cNvSpPr txBox="1"/>
          <p:nvPr/>
        </p:nvSpPr>
        <p:spPr>
          <a:xfrm>
            <a:off x="4617489" y="11347"/>
            <a:ext cx="2979470"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002850"/>
                </a:solidFill>
                <a:effectLst>
                  <a:outerShdw blurRad="38100" dist="38100" dir="2700000" algn="tl">
                    <a:srgbClr val="000000">
                      <a:alpha val="43137"/>
                    </a:srgbClr>
                  </a:outerShdw>
                </a:effectLst>
                <a:uLnTx/>
                <a:uFillTx/>
                <a:latin typeface="Calibri" panose="020F0502020204030204"/>
                <a:ea typeface="+mn-ea"/>
                <a:cs typeface="+mn-cs"/>
              </a:rPr>
              <a:t>“NEVER STOP SERVING”</a:t>
            </a:r>
          </a:p>
        </p:txBody>
      </p:sp>
      <p:sp>
        <p:nvSpPr>
          <p:cNvPr id="2" name="TextBox 1">
            <a:extLst>
              <a:ext uri="{FF2B5EF4-FFF2-40B4-BE49-F238E27FC236}">
                <a16:creationId xmlns:a16="http://schemas.microsoft.com/office/drawing/2014/main" id="{E1C69448-1F89-83CC-DEDB-23429297A2B0}"/>
              </a:ext>
            </a:extLst>
          </p:cNvPr>
          <p:cNvSpPr txBox="1"/>
          <p:nvPr/>
        </p:nvSpPr>
        <p:spPr>
          <a:xfrm>
            <a:off x="2264507" y="655386"/>
            <a:ext cx="7298088"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a:t>
            </a:r>
            <a:r>
              <a:rPr kumimoji="0" lang="en-US" sz="44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st</a:t>
            </a: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Vice President’s Report</a:t>
            </a:r>
          </a:p>
        </p:txBody>
      </p:sp>
      <p:sp>
        <p:nvSpPr>
          <p:cNvPr id="3" name="TextBox 2">
            <a:extLst>
              <a:ext uri="{FF2B5EF4-FFF2-40B4-BE49-F238E27FC236}">
                <a16:creationId xmlns:a16="http://schemas.microsoft.com/office/drawing/2014/main" id="{D51F955F-9C94-7DA1-A074-E9EABD760AAC}"/>
              </a:ext>
            </a:extLst>
          </p:cNvPr>
          <p:cNvSpPr txBox="1"/>
          <p:nvPr/>
        </p:nvSpPr>
        <p:spPr>
          <a:xfrm>
            <a:off x="2399951" y="2080439"/>
            <a:ext cx="7298088"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Aptos" panose="02110004020202020204"/>
              </a:rPr>
              <a:t>Jeff Carr, </a:t>
            </a:r>
            <a:r>
              <a:rPr kumimoji="0" lang="en-US" sz="4400" b="1" i="0" u="none" strike="noStrike" kern="1200" cap="none" spc="0" normalizeH="0" baseline="0" noProof="0" dirty="0">
                <a:ln>
                  <a:noFill/>
                </a:ln>
                <a:solidFill>
                  <a:prstClr val="black"/>
                </a:solidFill>
                <a:effectLst/>
                <a:uLnTx/>
                <a:uFillTx/>
                <a:latin typeface="Aptos" panose="02110004020202020204"/>
                <a:ea typeface="+mn-ea"/>
                <a:cs typeface="+mn-cs"/>
              </a:rPr>
              <a:t>COL USA (Ret)</a:t>
            </a:r>
          </a:p>
        </p:txBody>
      </p:sp>
      <p:sp>
        <p:nvSpPr>
          <p:cNvPr id="6" name="TextBox 5">
            <a:extLst>
              <a:ext uri="{FF2B5EF4-FFF2-40B4-BE49-F238E27FC236}">
                <a16:creationId xmlns:a16="http://schemas.microsoft.com/office/drawing/2014/main" id="{512B73CC-6487-0C5E-2ACF-107D3AEA6551}"/>
              </a:ext>
            </a:extLst>
          </p:cNvPr>
          <p:cNvSpPr txBox="1"/>
          <p:nvPr/>
        </p:nvSpPr>
        <p:spPr>
          <a:xfrm>
            <a:off x="760487" y="2978651"/>
            <a:ext cx="10473157" cy="1261884"/>
          </a:xfrm>
          <a:prstGeom prst="rect">
            <a:avLst/>
          </a:prstGeom>
          <a:noFill/>
        </p:spPr>
        <p:txBody>
          <a:bodyPr wrap="square" rtlCol="0">
            <a:spAutoFit/>
          </a:bodyPr>
          <a:lstStyle/>
          <a:p>
            <a:pPr marL="285750" indent="-285750" algn="l">
              <a:buFont typeface="Arial" panose="020B0604020202020204" pitchFamily="34" charset="0"/>
              <a:buChar char="•"/>
            </a:pPr>
            <a:r>
              <a:rPr lang="en-US" sz="2800" b="1" dirty="0">
                <a:solidFill>
                  <a:srgbClr val="000000"/>
                </a:solidFill>
              </a:rPr>
              <a:t>November Chapter Meeting Rescheduled – </a:t>
            </a:r>
            <a:r>
              <a:rPr lang="en-US" sz="2800" b="1" dirty="0">
                <a:solidFill>
                  <a:srgbClr val="FF0000"/>
                </a:solidFill>
              </a:rPr>
              <a:t>NEW Date:  18 Nov </a:t>
            </a:r>
          </a:p>
          <a:p>
            <a:pPr marL="914400" lvl="1" indent="-457200">
              <a:buFont typeface="Wingdings" panose="05000000000000000000" pitchFamily="2" charset="2"/>
              <a:buChar char="Ø"/>
            </a:pPr>
            <a:r>
              <a:rPr lang="en-US" sz="2400" b="1" i="0" dirty="0">
                <a:solidFill>
                  <a:srgbClr val="000000"/>
                </a:solidFill>
                <a:effectLst/>
              </a:rPr>
              <a:t>Meeting </a:t>
            </a:r>
            <a:r>
              <a:rPr lang="en-US" sz="2400" b="1" dirty="0">
                <a:solidFill>
                  <a:srgbClr val="000000"/>
                </a:solidFill>
              </a:rPr>
              <a:t>Time – 1130, same as original time</a:t>
            </a:r>
          </a:p>
          <a:p>
            <a:pPr marL="914400" lvl="1" indent="-457200">
              <a:buFont typeface="Wingdings" panose="05000000000000000000" pitchFamily="2" charset="2"/>
              <a:buChar char="Ø"/>
            </a:pPr>
            <a:r>
              <a:rPr lang="en-US" sz="2400" b="1" i="0" dirty="0">
                <a:solidFill>
                  <a:srgbClr val="000000"/>
                </a:solidFill>
                <a:effectLst/>
              </a:rPr>
              <a:t>Original </a:t>
            </a:r>
            <a:r>
              <a:rPr lang="en-US" sz="2400" b="1" dirty="0">
                <a:solidFill>
                  <a:srgbClr val="000000"/>
                </a:solidFill>
              </a:rPr>
              <a:t>meeting date was 11 Nov, Veterans Day</a:t>
            </a:r>
            <a:endParaRPr lang="en-US" sz="2400" b="1" i="0" dirty="0">
              <a:solidFill>
                <a:srgbClr val="000000"/>
              </a:solidFill>
              <a:effectLst/>
            </a:endParaRPr>
          </a:p>
        </p:txBody>
      </p:sp>
    </p:spTree>
    <p:extLst>
      <p:ext uri="{BB962C8B-B14F-4D97-AF65-F5344CB8AC3E}">
        <p14:creationId xmlns:p14="http://schemas.microsoft.com/office/powerpoint/2010/main" val="21073344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3ED371-26D8-A44A-3A09-9FF557DDCD0B}"/>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CA778AB4-F27B-6040-9E79-FE7F75DE1FC2}"/>
              </a:ext>
            </a:extLst>
          </p:cNvPr>
          <p:cNvGrpSpPr/>
          <p:nvPr/>
        </p:nvGrpSpPr>
        <p:grpSpPr>
          <a:xfrm>
            <a:off x="10235381" y="304800"/>
            <a:ext cx="1733235" cy="1365133"/>
            <a:chOff x="10389067" y="178247"/>
            <a:chExt cx="1484560" cy="1138087"/>
          </a:xfrm>
        </p:grpSpPr>
        <p:pic>
          <p:nvPicPr>
            <p:cNvPr id="5" name="Picture 4">
              <a:extLst>
                <a:ext uri="{FF2B5EF4-FFF2-40B4-BE49-F238E27FC236}">
                  <a16:creationId xmlns:a16="http://schemas.microsoft.com/office/drawing/2014/main" id="{834AE2EF-8B1E-E414-2AA0-82FC9A98DBB8}"/>
                </a:ext>
              </a:extLst>
            </p:cNvPr>
            <p:cNvPicPr>
              <a:picLocks noChangeAspect="1"/>
            </p:cNvPicPr>
            <p:nvPr/>
          </p:nvPicPr>
          <p:blipFill>
            <a:blip r:embed="rId2"/>
            <a:stretch>
              <a:fillRect/>
            </a:stretch>
          </p:blipFill>
          <p:spPr>
            <a:xfrm>
              <a:off x="10389067" y="178247"/>
              <a:ext cx="855038" cy="845811"/>
            </a:xfrm>
            <a:prstGeom prst="rect">
              <a:avLst/>
            </a:prstGeom>
          </p:spPr>
        </p:pic>
        <p:pic>
          <p:nvPicPr>
            <p:cNvPr id="7" name="Picture 6" descr="A logo with red arrows&#10;&#10;Description automatically generated">
              <a:extLst>
                <a:ext uri="{FF2B5EF4-FFF2-40B4-BE49-F238E27FC236}">
                  <a16:creationId xmlns:a16="http://schemas.microsoft.com/office/drawing/2014/main" id="{31C69F1E-70BC-D2D1-C5FB-AE0D446B03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0548" y="470524"/>
              <a:ext cx="793079" cy="845810"/>
            </a:xfrm>
            <a:prstGeom prst="rect">
              <a:avLst/>
            </a:prstGeom>
          </p:spPr>
        </p:pic>
      </p:grpSp>
      <p:pic>
        <p:nvPicPr>
          <p:cNvPr id="9" name="Picture 8" descr="A logo with stars and a red star&#10;&#10;Description automatically generated">
            <a:extLst>
              <a:ext uri="{FF2B5EF4-FFF2-40B4-BE49-F238E27FC236}">
                <a16:creationId xmlns:a16="http://schemas.microsoft.com/office/drawing/2014/main" id="{95C75A27-90A3-216A-F9EE-90123C5B7B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390" y="114456"/>
            <a:ext cx="1427327" cy="1745521"/>
          </a:xfrm>
          <a:prstGeom prst="rect">
            <a:avLst/>
          </a:prstGeom>
        </p:spPr>
      </p:pic>
      <p:sp>
        <p:nvSpPr>
          <p:cNvPr id="11" name="TextBox 10">
            <a:extLst>
              <a:ext uri="{FF2B5EF4-FFF2-40B4-BE49-F238E27FC236}">
                <a16:creationId xmlns:a16="http://schemas.microsoft.com/office/drawing/2014/main" id="{81DF7892-EE37-F900-71D1-25F1AC567C13}"/>
              </a:ext>
            </a:extLst>
          </p:cNvPr>
          <p:cNvSpPr txBox="1"/>
          <p:nvPr/>
        </p:nvSpPr>
        <p:spPr>
          <a:xfrm>
            <a:off x="2024011" y="6446549"/>
            <a:ext cx="816127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2850"/>
                </a:solidFill>
                <a:effectLst>
                  <a:outerShdw blurRad="38100" dist="38100" dir="2700000" algn="tl">
                    <a:srgbClr val="000000">
                      <a:alpha val="43137"/>
                    </a:srgbClr>
                  </a:outerShdw>
                </a:effectLst>
                <a:uLnTx/>
                <a:uFillTx/>
                <a:latin typeface="Calibri" panose="020F0502020204030204"/>
                <a:ea typeface="+mn-ea"/>
                <a:cs typeface="+mn-cs"/>
              </a:rPr>
              <a:t>Legislative Advocacy  –  Philanthropy &amp; Community Service  –  Camaraderie</a:t>
            </a:r>
          </a:p>
        </p:txBody>
      </p:sp>
      <p:pic>
        <p:nvPicPr>
          <p:cNvPr id="12" name="Picture 11">
            <a:extLst>
              <a:ext uri="{FF2B5EF4-FFF2-40B4-BE49-F238E27FC236}">
                <a16:creationId xmlns:a16="http://schemas.microsoft.com/office/drawing/2014/main" id="{478A3749-D4E6-37A7-50E3-C1940177B7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5257" y="1577241"/>
            <a:ext cx="6658462" cy="81037"/>
          </a:xfrm>
          <a:prstGeom prst="rect">
            <a:avLst/>
          </a:prstGeom>
        </p:spPr>
      </p:pic>
      <p:sp>
        <p:nvSpPr>
          <p:cNvPr id="14" name="TextBox 13">
            <a:extLst>
              <a:ext uri="{FF2B5EF4-FFF2-40B4-BE49-F238E27FC236}">
                <a16:creationId xmlns:a16="http://schemas.microsoft.com/office/drawing/2014/main" id="{7B71FFCE-C537-55B0-9CE5-3EF67DECBAB9}"/>
              </a:ext>
            </a:extLst>
          </p:cNvPr>
          <p:cNvSpPr txBox="1"/>
          <p:nvPr/>
        </p:nvSpPr>
        <p:spPr>
          <a:xfrm>
            <a:off x="4617489" y="11347"/>
            <a:ext cx="2979470"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002850"/>
                </a:solidFill>
                <a:effectLst>
                  <a:outerShdw blurRad="38100" dist="38100" dir="2700000" algn="tl">
                    <a:srgbClr val="000000">
                      <a:alpha val="43137"/>
                    </a:srgbClr>
                  </a:outerShdw>
                </a:effectLst>
                <a:uLnTx/>
                <a:uFillTx/>
                <a:latin typeface="Calibri" panose="020F0502020204030204"/>
                <a:ea typeface="+mn-ea"/>
                <a:cs typeface="+mn-cs"/>
              </a:rPr>
              <a:t>“NEVER STOP SERVING”</a:t>
            </a:r>
          </a:p>
        </p:txBody>
      </p:sp>
      <p:sp>
        <p:nvSpPr>
          <p:cNvPr id="2" name="TextBox 1">
            <a:extLst>
              <a:ext uri="{FF2B5EF4-FFF2-40B4-BE49-F238E27FC236}">
                <a16:creationId xmlns:a16="http://schemas.microsoft.com/office/drawing/2014/main" id="{6B81C0F3-DC28-1E5A-DED1-217CFD8F3919}"/>
              </a:ext>
            </a:extLst>
          </p:cNvPr>
          <p:cNvSpPr txBox="1"/>
          <p:nvPr/>
        </p:nvSpPr>
        <p:spPr>
          <a:xfrm>
            <a:off x="2202792" y="655386"/>
            <a:ext cx="7421519"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Arial" panose="020B0604020202020204" pitchFamily="34" charset="0"/>
                <a:cs typeface="Arial" panose="020B0604020202020204" pitchFamily="34" charset="0"/>
              </a:rPr>
              <a:t>2</a:t>
            </a:r>
            <a:r>
              <a:rPr lang="en-US" sz="4400" b="1" baseline="30000" dirty="0">
                <a:solidFill>
                  <a:prstClr val="black"/>
                </a:solidFill>
                <a:latin typeface="Arial" panose="020B0604020202020204" pitchFamily="34" charset="0"/>
                <a:cs typeface="Arial" panose="020B0604020202020204" pitchFamily="34" charset="0"/>
              </a:rPr>
              <a:t>nd</a:t>
            </a: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Vice President’s Report</a:t>
            </a:r>
          </a:p>
        </p:txBody>
      </p:sp>
      <p:sp>
        <p:nvSpPr>
          <p:cNvPr id="3" name="TextBox 2">
            <a:extLst>
              <a:ext uri="{FF2B5EF4-FFF2-40B4-BE49-F238E27FC236}">
                <a16:creationId xmlns:a16="http://schemas.microsoft.com/office/drawing/2014/main" id="{24359C2C-8480-5930-74BA-3D864895AF15}"/>
              </a:ext>
            </a:extLst>
          </p:cNvPr>
          <p:cNvSpPr txBox="1"/>
          <p:nvPr/>
        </p:nvSpPr>
        <p:spPr>
          <a:xfrm>
            <a:off x="3687097" y="2659559"/>
            <a:ext cx="4722334"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ptos" panose="02110004020202020204"/>
                <a:ea typeface="+mn-ea"/>
                <a:cs typeface="+mn-cs"/>
              </a:rPr>
              <a:t>Dwight Collins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Aptos" panose="02110004020202020204"/>
              </a:rPr>
              <a:t>CAPT USCG (Ret)</a:t>
            </a:r>
            <a:endParaRPr kumimoji="0" lang="en-US" sz="44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071461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2E42F-4EFE-0795-D5DA-951D9C459325}"/>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C5BD93D4-EC75-49B2-FFB1-E89C78E84EF6}"/>
              </a:ext>
            </a:extLst>
          </p:cNvPr>
          <p:cNvGrpSpPr/>
          <p:nvPr/>
        </p:nvGrpSpPr>
        <p:grpSpPr>
          <a:xfrm>
            <a:off x="10235381" y="304800"/>
            <a:ext cx="1733235" cy="1365133"/>
            <a:chOff x="10389067" y="178247"/>
            <a:chExt cx="1484560" cy="1138087"/>
          </a:xfrm>
        </p:grpSpPr>
        <p:pic>
          <p:nvPicPr>
            <p:cNvPr id="5" name="Picture 4">
              <a:extLst>
                <a:ext uri="{FF2B5EF4-FFF2-40B4-BE49-F238E27FC236}">
                  <a16:creationId xmlns:a16="http://schemas.microsoft.com/office/drawing/2014/main" id="{B839828B-1391-9C71-AB4D-B35D9990F46A}"/>
                </a:ext>
              </a:extLst>
            </p:cNvPr>
            <p:cNvPicPr>
              <a:picLocks noChangeAspect="1"/>
            </p:cNvPicPr>
            <p:nvPr/>
          </p:nvPicPr>
          <p:blipFill>
            <a:blip r:embed="rId2"/>
            <a:stretch>
              <a:fillRect/>
            </a:stretch>
          </p:blipFill>
          <p:spPr>
            <a:xfrm>
              <a:off x="10389067" y="178247"/>
              <a:ext cx="855038" cy="845811"/>
            </a:xfrm>
            <a:prstGeom prst="rect">
              <a:avLst/>
            </a:prstGeom>
          </p:spPr>
        </p:pic>
        <p:pic>
          <p:nvPicPr>
            <p:cNvPr id="7" name="Picture 6" descr="A logo with red arrows&#10;&#10;Description automatically generated">
              <a:extLst>
                <a:ext uri="{FF2B5EF4-FFF2-40B4-BE49-F238E27FC236}">
                  <a16:creationId xmlns:a16="http://schemas.microsoft.com/office/drawing/2014/main" id="{8D2F90BF-086B-0121-79DE-1E07799285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0548" y="470524"/>
              <a:ext cx="793079" cy="845810"/>
            </a:xfrm>
            <a:prstGeom prst="rect">
              <a:avLst/>
            </a:prstGeom>
          </p:spPr>
        </p:pic>
      </p:grpSp>
      <p:pic>
        <p:nvPicPr>
          <p:cNvPr id="9" name="Picture 8" descr="A logo with stars and a red star&#10;&#10;Description automatically generated">
            <a:extLst>
              <a:ext uri="{FF2B5EF4-FFF2-40B4-BE49-F238E27FC236}">
                <a16:creationId xmlns:a16="http://schemas.microsoft.com/office/drawing/2014/main" id="{0513B406-557C-1794-7D89-B9537B7383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390" y="114456"/>
            <a:ext cx="1427327" cy="1745521"/>
          </a:xfrm>
          <a:prstGeom prst="rect">
            <a:avLst/>
          </a:prstGeom>
        </p:spPr>
      </p:pic>
      <p:sp>
        <p:nvSpPr>
          <p:cNvPr id="11" name="TextBox 10">
            <a:extLst>
              <a:ext uri="{FF2B5EF4-FFF2-40B4-BE49-F238E27FC236}">
                <a16:creationId xmlns:a16="http://schemas.microsoft.com/office/drawing/2014/main" id="{C09D3D05-669F-91EB-8472-33B245A638B2}"/>
              </a:ext>
            </a:extLst>
          </p:cNvPr>
          <p:cNvSpPr txBox="1"/>
          <p:nvPr/>
        </p:nvSpPr>
        <p:spPr>
          <a:xfrm>
            <a:off x="2024011" y="6446549"/>
            <a:ext cx="816127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2850"/>
                </a:solidFill>
                <a:effectLst>
                  <a:outerShdw blurRad="38100" dist="38100" dir="2700000" algn="tl">
                    <a:srgbClr val="000000">
                      <a:alpha val="43137"/>
                    </a:srgbClr>
                  </a:outerShdw>
                </a:effectLst>
                <a:uLnTx/>
                <a:uFillTx/>
                <a:latin typeface="Calibri" panose="020F0502020204030204"/>
                <a:ea typeface="+mn-ea"/>
                <a:cs typeface="+mn-cs"/>
              </a:rPr>
              <a:t>Legislative Advocacy  –  Philanthropy &amp; Community Service  –  Camaraderie</a:t>
            </a:r>
          </a:p>
        </p:txBody>
      </p:sp>
      <p:pic>
        <p:nvPicPr>
          <p:cNvPr id="12" name="Picture 11">
            <a:extLst>
              <a:ext uri="{FF2B5EF4-FFF2-40B4-BE49-F238E27FC236}">
                <a16:creationId xmlns:a16="http://schemas.microsoft.com/office/drawing/2014/main" id="{C9055A5E-E9A6-2634-8021-2FE1BDA3AD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5257" y="1577241"/>
            <a:ext cx="6658462" cy="81037"/>
          </a:xfrm>
          <a:prstGeom prst="rect">
            <a:avLst/>
          </a:prstGeom>
        </p:spPr>
      </p:pic>
      <p:sp>
        <p:nvSpPr>
          <p:cNvPr id="14" name="TextBox 13">
            <a:extLst>
              <a:ext uri="{FF2B5EF4-FFF2-40B4-BE49-F238E27FC236}">
                <a16:creationId xmlns:a16="http://schemas.microsoft.com/office/drawing/2014/main" id="{B976D2E1-E428-891E-ACB8-FA82E1A814A8}"/>
              </a:ext>
            </a:extLst>
          </p:cNvPr>
          <p:cNvSpPr txBox="1"/>
          <p:nvPr/>
        </p:nvSpPr>
        <p:spPr>
          <a:xfrm>
            <a:off x="4617489" y="11347"/>
            <a:ext cx="2979470"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002850"/>
                </a:solidFill>
                <a:effectLst>
                  <a:outerShdw blurRad="38100" dist="38100" dir="2700000" algn="tl">
                    <a:srgbClr val="000000">
                      <a:alpha val="43137"/>
                    </a:srgbClr>
                  </a:outerShdw>
                </a:effectLst>
                <a:uLnTx/>
                <a:uFillTx/>
                <a:latin typeface="Calibri" panose="020F0502020204030204"/>
                <a:ea typeface="+mn-ea"/>
                <a:cs typeface="+mn-cs"/>
              </a:rPr>
              <a:t>“NEVER STOP SERVING”</a:t>
            </a:r>
          </a:p>
        </p:txBody>
      </p:sp>
      <p:sp>
        <p:nvSpPr>
          <p:cNvPr id="2" name="TextBox 1">
            <a:extLst>
              <a:ext uri="{FF2B5EF4-FFF2-40B4-BE49-F238E27FC236}">
                <a16:creationId xmlns:a16="http://schemas.microsoft.com/office/drawing/2014/main" id="{D42CC085-D25A-ACA6-BAB0-A70A448000A2}"/>
              </a:ext>
            </a:extLst>
          </p:cNvPr>
          <p:cNvSpPr txBox="1"/>
          <p:nvPr/>
        </p:nvSpPr>
        <p:spPr>
          <a:xfrm>
            <a:off x="3311266" y="655386"/>
            <a:ext cx="5204566"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Arial" panose="020B0604020202020204" pitchFamily="34" charset="0"/>
                <a:cs typeface="Arial" panose="020B0604020202020204" pitchFamily="34" charset="0"/>
              </a:rPr>
              <a:t>Treasurer’s Report</a:t>
            </a:r>
            <a:endPar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F6844C4A-CD86-46AB-57EF-BC61742D2FFE}"/>
              </a:ext>
            </a:extLst>
          </p:cNvPr>
          <p:cNvSpPr txBox="1"/>
          <p:nvPr/>
        </p:nvSpPr>
        <p:spPr>
          <a:xfrm>
            <a:off x="2477527" y="1854023"/>
            <a:ext cx="725424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ptos" panose="02110004020202020204"/>
                <a:ea typeface="+mn-ea"/>
                <a:cs typeface="+mn-cs"/>
              </a:rPr>
              <a:t>Bob Bell, </a:t>
            </a:r>
            <a:r>
              <a:rPr lang="en-US" sz="4400" b="1" dirty="0">
                <a:solidFill>
                  <a:prstClr val="black"/>
                </a:solidFill>
                <a:latin typeface="Aptos" panose="02110004020202020204"/>
              </a:rPr>
              <a:t>CAPT USN (Ret)</a:t>
            </a:r>
            <a:endParaRPr kumimoji="0" lang="en-US" sz="44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456C628C-D521-B8FE-3035-A7F44828756C}"/>
              </a:ext>
            </a:extLst>
          </p:cNvPr>
          <p:cNvSpPr txBox="1"/>
          <p:nvPr/>
        </p:nvSpPr>
        <p:spPr>
          <a:xfrm>
            <a:off x="760487" y="2765291"/>
            <a:ext cx="10688319" cy="3539430"/>
          </a:xfrm>
          <a:prstGeom prst="rect">
            <a:avLst/>
          </a:prstGeom>
          <a:noFill/>
        </p:spPr>
        <p:txBody>
          <a:bodyPr wrap="square" rtlCol="0">
            <a:spAutoFit/>
          </a:bodyPr>
          <a:lstStyle/>
          <a:p>
            <a:pPr marL="285750" indent="-285750" algn="l">
              <a:buFont typeface="Arial" panose="020B0604020202020204" pitchFamily="34" charset="0"/>
              <a:buChar char="•"/>
            </a:pPr>
            <a:r>
              <a:rPr lang="en-US" sz="2800" b="1" i="0" dirty="0">
                <a:solidFill>
                  <a:srgbClr val="000000"/>
                </a:solidFill>
                <a:effectLst/>
              </a:rPr>
              <a:t>Account reconciled with the bank statement</a:t>
            </a:r>
          </a:p>
          <a:p>
            <a:pPr marL="285750" indent="-285750" algn="l">
              <a:buFont typeface="Arial" panose="020B0604020202020204" pitchFamily="34" charset="0"/>
              <a:buChar char="•"/>
            </a:pPr>
            <a:endParaRPr lang="en-US" sz="2800" b="1" i="0" dirty="0">
              <a:solidFill>
                <a:srgbClr val="000000"/>
              </a:solidFill>
              <a:effectLst/>
            </a:endParaRPr>
          </a:p>
          <a:p>
            <a:pPr marL="285750" indent="-285750" algn="l">
              <a:buFont typeface="Arial" panose="020B0604020202020204" pitchFamily="34" charset="0"/>
              <a:buChar char="•"/>
            </a:pPr>
            <a:r>
              <a:rPr lang="en-US" sz="2800" b="1" i="0" dirty="0">
                <a:solidFill>
                  <a:srgbClr val="000000"/>
                </a:solidFill>
                <a:effectLst/>
              </a:rPr>
              <a:t>Received $501 in Donations through </a:t>
            </a:r>
            <a:r>
              <a:rPr lang="en-US" sz="2800" b="1" i="0" dirty="0" err="1">
                <a:solidFill>
                  <a:srgbClr val="000000"/>
                </a:solidFill>
                <a:effectLst/>
              </a:rPr>
              <a:t>Zeffy</a:t>
            </a:r>
            <a:endParaRPr lang="en-US" sz="2800" b="1" i="0" dirty="0">
              <a:solidFill>
                <a:srgbClr val="000000"/>
              </a:solidFill>
              <a:effectLst/>
            </a:endParaRPr>
          </a:p>
          <a:p>
            <a:pPr marL="285750" indent="-285750" algn="l">
              <a:buFont typeface="Arial" panose="020B0604020202020204" pitchFamily="34" charset="0"/>
              <a:buChar char="•"/>
            </a:pPr>
            <a:endParaRPr lang="en-US" sz="2800" b="1" i="0" dirty="0">
              <a:solidFill>
                <a:srgbClr val="000000"/>
              </a:solidFill>
              <a:effectLst/>
            </a:endParaRPr>
          </a:p>
          <a:p>
            <a:pPr marL="285750" indent="-285750" algn="l">
              <a:buFont typeface="Arial" panose="020B0604020202020204" pitchFamily="34" charset="0"/>
              <a:buChar char="•"/>
            </a:pPr>
            <a:r>
              <a:rPr lang="en-US" sz="2800" b="1" i="0" dirty="0">
                <a:solidFill>
                  <a:srgbClr val="000000"/>
                </a:solidFill>
                <a:effectLst/>
              </a:rPr>
              <a:t>Donated $100 for the Traveling Vietnam Memorial Wall</a:t>
            </a:r>
          </a:p>
          <a:p>
            <a:pPr marL="285750" indent="-285750" algn="l">
              <a:buFont typeface="Arial" panose="020B0604020202020204" pitchFamily="34" charset="0"/>
              <a:buChar char="•"/>
            </a:pPr>
            <a:endParaRPr lang="en-US" sz="2800" b="1" dirty="0">
              <a:solidFill>
                <a:srgbClr val="000000"/>
              </a:solidFill>
              <a:latin typeface="Tahoma" panose="020B0604030504040204" pitchFamily="34" charset="0"/>
            </a:endParaRPr>
          </a:p>
          <a:p>
            <a:pPr marL="285750" indent="-285750" algn="l">
              <a:buFont typeface="Arial" panose="020B0604020202020204" pitchFamily="34" charset="0"/>
              <a:buChar char="•"/>
            </a:pPr>
            <a:r>
              <a:rPr lang="en-US" sz="2800" b="1" dirty="0">
                <a:solidFill>
                  <a:srgbClr val="000000"/>
                </a:solidFill>
              </a:rPr>
              <a:t>New Name Tags Available for Pick Up - $15</a:t>
            </a:r>
          </a:p>
          <a:p>
            <a:pPr algn="l"/>
            <a:endParaRPr lang="en-US" sz="2800" b="1" i="0" dirty="0">
              <a:solidFill>
                <a:srgbClr val="000000"/>
              </a:solidFill>
              <a:effectLst/>
            </a:endParaRPr>
          </a:p>
        </p:txBody>
      </p:sp>
    </p:spTree>
    <p:extLst>
      <p:ext uri="{BB962C8B-B14F-4D97-AF65-F5344CB8AC3E}">
        <p14:creationId xmlns:p14="http://schemas.microsoft.com/office/powerpoint/2010/main" val="13485887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5C0DD2-5161-1F58-C254-9415CA25CB89}"/>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0AA3DC30-BA09-7CCF-DEF5-FD31D3FC1C8F}"/>
              </a:ext>
            </a:extLst>
          </p:cNvPr>
          <p:cNvGrpSpPr/>
          <p:nvPr/>
        </p:nvGrpSpPr>
        <p:grpSpPr>
          <a:xfrm>
            <a:off x="10235381" y="304800"/>
            <a:ext cx="1733235" cy="1365133"/>
            <a:chOff x="10389067" y="178247"/>
            <a:chExt cx="1484560" cy="1138087"/>
          </a:xfrm>
        </p:grpSpPr>
        <p:pic>
          <p:nvPicPr>
            <p:cNvPr id="5" name="Picture 4">
              <a:extLst>
                <a:ext uri="{FF2B5EF4-FFF2-40B4-BE49-F238E27FC236}">
                  <a16:creationId xmlns:a16="http://schemas.microsoft.com/office/drawing/2014/main" id="{7878D56B-7C1D-41BB-ACA8-B0A3EBE9B98A}"/>
                </a:ext>
              </a:extLst>
            </p:cNvPr>
            <p:cNvPicPr>
              <a:picLocks noChangeAspect="1"/>
            </p:cNvPicPr>
            <p:nvPr/>
          </p:nvPicPr>
          <p:blipFill>
            <a:blip r:embed="rId2"/>
            <a:stretch>
              <a:fillRect/>
            </a:stretch>
          </p:blipFill>
          <p:spPr>
            <a:xfrm>
              <a:off x="10389067" y="178247"/>
              <a:ext cx="855038" cy="845811"/>
            </a:xfrm>
            <a:prstGeom prst="rect">
              <a:avLst/>
            </a:prstGeom>
          </p:spPr>
        </p:pic>
        <p:pic>
          <p:nvPicPr>
            <p:cNvPr id="7" name="Picture 6" descr="A logo with red arrows&#10;&#10;Description automatically generated">
              <a:extLst>
                <a:ext uri="{FF2B5EF4-FFF2-40B4-BE49-F238E27FC236}">
                  <a16:creationId xmlns:a16="http://schemas.microsoft.com/office/drawing/2014/main" id="{B473902A-A52F-68D8-21E4-BA559C513B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0548" y="470524"/>
              <a:ext cx="793079" cy="845810"/>
            </a:xfrm>
            <a:prstGeom prst="rect">
              <a:avLst/>
            </a:prstGeom>
          </p:spPr>
        </p:pic>
      </p:grpSp>
      <p:pic>
        <p:nvPicPr>
          <p:cNvPr id="9" name="Picture 8" descr="A logo with stars and a red star&#10;&#10;Description automatically generated">
            <a:extLst>
              <a:ext uri="{FF2B5EF4-FFF2-40B4-BE49-F238E27FC236}">
                <a16:creationId xmlns:a16="http://schemas.microsoft.com/office/drawing/2014/main" id="{EB1C8BC1-CD60-0158-C642-784C942B64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390" y="114456"/>
            <a:ext cx="1427327" cy="1745521"/>
          </a:xfrm>
          <a:prstGeom prst="rect">
            <a:avLst/>
          </a:prstGeom>
        </p:spPr>
      </p:pic>
      <p:sp>
        <p:nvSpPr>
          <p:cNvPr id="11" name="TextBox 10">
            <a:extLst>
              <a:ext uri="{FF2B5EF4-FFF2-40B4-BE49-F238E27FC236}">
                <a16:creationId xmlns:a16="http://schemas.microsoft.com/office/drawing/2014/main" id="{D28B8312-982E-67D3-A8D1-A64623732259}"/>
              </a:ext>
            </a:extLst>
          </p:cNvPr>
          <p:cNvSpPr txBox="1"/>
          <p:nvPr/>
        </p:nvSpPr>
        <p:spPr>
          <a:xfrm>
            <a:off x="2024011" y="6446549"/>
            <a:ext cx="816127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2850"/>
                </a:solidFill>
                <a:effectLst>
                  <a:outerShdw blurRad="38100" dist="38100" dir="2700000" algn="tl">
                    <a:srgbClr val="000000">
                      <a:alpha val="43137"/>
                    </a:srgbClr>
                  </a:outerShdw>
                </a:effectLst>
                <a:uLnTx/>
                <a:uFillTx/>
                <a:latin typeface="Calibri" panose="020F0502020204030204"/>
                <a:ea typeface="+mn-ea"/>
                <a:cs typeface="+mn-cs"/>
              </a:rPr>
              <a:t>Legislative Advocacy  –  Philanthropy &amp; Community Service  –  Camaraderie</a:t>
            </a:r>
          </a:p>
        </p:txBody>
      </p:sp>
      <p:pic>
        <p:nvPicPr>
          <p:cNvPr id="12" name="Picture 11">
            <a:extLst>
              <a:ext uri="{FF2B5EF4-FFF2-40B4-BE49-F238E27FC236}">
                <a16:creationId xmlns:a16="http://schemas.microsoft.com/office/drawing/2014/main" id="{1F5BC717-B97F-F6FA-D5C0-3B5DC746C1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5257" y="1577241"/>
            <a:ext cx="6658462" cy="81037"/>
          </a:xfrm>
          <a:prstGeom prst="rect">
            <a:avLst/>
          </a:prstGeom>
        </p:spPr>
      </p:pic>
      <p:sp>
        <p:nvSpPr>
          <p:cNvPr id="14" name="TextBox 13">
            <a:extLst>
              <a:ext uri="{FF2B5EF4-FFF2-40B4-BE49-F238E27FC236}">
                <a16:creationId xmlns:a16="http://schemas.microsoft.com/office/drawing/2014/main" id="{0DB77406-0DF0-0C0C-2DF1-26C8145A7242}"/>
              </a:ext>
            </a:extLst>
          </p:cNvPr>
          <p:cNvSpPr txBox="1"/>
          <p:nvPr/>
        </p:nvSpPr>
        <p:spPr>
          <a:xfrm>
            <a:off x="4617489" y="11347"/>
            <a:ext cx="2979470"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002850"/>
                </a:solidFill>
                <a:effectLst>
                  <a:outerShdw blurRad="38100" dist="38100" dir="2700000" algn="tl">
                    <a:srgbClr val="000000">
                      <a:alpha val="43137"/>
                    </a:srgbClr>
                  </a:outerShdw>
                </a:effectLst>
                <a:uLnTx/>
                <a:uFillTx/>
                <a:latin typeface="Calibri" panose="020F0502020204030204"/>
                <a:ea typeface="+mn-ea"/>
                <a:cs typeface="+mn-cs"/>
              </a:rPr>
              <a:t>“NEVER STOP SERVING”</a:t>
            </a:r>
          </a:p>
        </p:txBody>
      </p:sp>
      <p:sp>
        <p:nvSpPr>
          <p:cNvPr id="2" name="TextBox 1">
            <a:extLst>
              <a:ext uri="{FF2B5EF4-FFF2-40B4-BE49-F238E27FC236}">
                <a16:creationId xmlns:a16="http://schemas.microsoft.com/office/drawing/2014/main" id="{77ECF2A2-A091-C304-2E01-AC872C0A01C3}"/>
              </a:ext>
            </a:extLst>
          </p:cNvPr>
          <p:cNvSpPr txBox="1"/>
          <p:nvPr/>
        </p:nvSpPr>
        <p:spPr>
          <a:xfrm>
            <a:off x="3321396" y="655386"/>
            <a:ext cx="5184304"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Arial" panose="020B0604020202020204" pitchFamily="34" charset="0"/>
                <a:cs typeface="Arial" panose="020B0604020202020204" pitchFamily="34" charset="0"/>
              </a:rPr>
              <a:t>Secretary’s Report</a:t>
            </a:r>
            <a:endPar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5D0989CE-D73F-E33F-020C-223CE8166B17}"/>
              </a:ext>
            </a:extLst>
          </p:cNvPr>
          <p:cNvSpPr txBox="1"/>
          <p:nvPr/>
        </p:nvSpPr>
        <p:spPr>
          <a:xfrm>
            <a:off x="4001732" y="2659559"/>
            <a:ext cx="4130862"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Aptos" panose="02110004020202020204"/>
              </a:rPr>
              <a:t>Lou Tonti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ptos" panose="02110004020202020204"/>
                <a:ea typeface="+mn-ea"/>
                <a:cs typeface="+mn-cs"/>
              </a:rPr>
              <a:t>CDR USN </a:t>
            </a:r>
            <a:r>
              <a:rPr lang="en-US" sz="4400" b="1" dirty="0">
                <a:solidFill>
                  <a:prstClr val="black"/>
                </a:solidFill>
                <a:latin typeface="Aptos" panose="02110004020202020204"/>
              </a:rPr>
              <a:t>(Ret)</a:t>
            </a:r>
            <a:endParaRPr kumimoji="0" lang="en-US" sz="44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488439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06EA9D-2506-FFA8-44BF-ED3ECDB645DE}"/>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943508CE-5CC0-6D81-6846-DDAB4FA54880}"/>
              </a:ext>
            </a:extLst>
          </p:cNvPr>
          <p:cNvGrpSpPr/>
          <p:nvPr/>
        </p:nvGrpSpPr>
        <p:grpSpPr>
          <a:xfrm>
            <a:off x="10235381" y="304800"/>
            <a:ext cx="1733235" cy="1365133"/>
            <a:chOff x="10389067" y="178247"/>
            <a:chExt cx="1484560" cy="1138087"/>
          </a:xfrm>
        </p:grpSpPr>
        <p:pic>
          <p:nvPicPr>
            <p:cNvPr id="5" name="Picture 4">
              <a:extLst>
                <a:ext uri="{FF2B5EF4-FFF2-40B4-BE49-F238E27FC236}">
                  <a16:creationId xmlns:a16="http://schemas.microsoft.com/office/drawing/2014/main" id="{1A280BDF-1EB1-0DFC-8E20-3E12A93061EF}"/>
                </a:ext>
              </a:extLst>
            </p:cNvPr>
            <p:cNvPicPr>
              <a:picLocks noChangeAspect="1"/>
            </p:cNvPicPr>
            <p:nvPr/>
          </p:nvPicPr>
          <p:blipFill>
            <a:blip r:embed="rId2"/>
            <a:stretch>
              <a:fillRect/>
            </a:stretch>
          </p:blipFill>
          <p:spPr>
            <a:xfrm>
              <a:off x="10389067" y="178247"/>
              <a:ext cx="855038" cy="845811"/>
            </a:xfrm>
            <a:prstGeom prst="rect">
              <a:avLst/>
            </a:prstGeom>
          </p:spPr>
        </p:pic>
        <p:pic>
          <p:nvPicPr>
            <p:cNvPr id="7" name="Picture 6" descr="A logo with red arrows&#10;&#10;Description automatically generated">
              <a:extLst>
                <a:ext uri="{FF2B5EF4-FFF2-40B4-BE49-F238E27FC236}">
                  <a16:creationId xmlns:a16="http://schemas.microsoft.com/office/drawing/2014/main" id="{581421C3-AFE8-6166-99F1-4522E58C7F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0548" y="470524"/>
              <a:ext cx="793079" cy="845810"/>
            </a:xfrm>
            <a:prstGeom prst="rect">
              <a:avLst/>
            </a:prstGeom>
          </p:spPr>
        </p:pic>
      </p:grpSp>
      <p:pic>
        <p:nvPicPr>
          <p:cNvPr id="9" name="Picture 8" descr="A logo with stars and a red star&#10;&#10;Description automatically generated">
            <a:extLst>
              <a:ext uri="{FF2B5EF4-FFF2-40B4-BE49-F238E27FC236}">
                <a16:creationId xmlns:a16="http://schemas.microsoft.com/office/drawing/2014/main" id="{5E0DA683-1234-7049-4DBF-A04ADA00A7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390" y="114456"/>
            <a:ext cx="1427327" cy="1745521"/>
          </a:xfrm>
          <a:prstGeom prst="rect">
            <a:avLst/>
          </a:prstGeom>
        </p:spPr>
      </p:pic>
      <p:sp>
        <p:nvSpPr>
          <p:cNvPr id="11" name="TextBox 10">
            <a:extLst>
              <a:ext uri="{FF2B5EF4-FFF2-40B4-BE49-F238E27FC236}">
                <a16:creationId xmlns:a16="http://schemas.microsoft.com/office/drawing/2014/main" id="{6C339F24-F4CA-74D7-3E2E-D8CDE999EC33}"/>
              </a:ext>
            </a:extLst>
          </p:cNvPr>
          <p:cNvSpPr txBox="1"/>
          <p:nvPr/>
        </p:nvSpPr>
        <p:spPr>
          <a:xfrm>
            <a:off x="2024011" y="6446549"/>
            <a:ext cx="816127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2850"/>
                </a:solidFill>
                <a:effectLst>
                  <a:outerShdw blurRad="38100" dist="38100" dir="2700000" algn="tl">
                    <a:srgbClr val="000000">
                      <a:alpha val="43137"/>
                    </a:srgbClr>
                  </a:outerShdw>
                </a:effectLst>
                <a:uLnTx/>
                <a:uFillTx/>
                <a:latin typeface="Calibri" panose="020F0502020204030204"/>
                <a:ea typeface="+mn-ea"/>
                <a:cs typeface="+mn-cs"/>
              </a:rPr>
              <a:t>Legislative Advocacy  –  Philanthropy &amp; Community Service  –  Camaraderie</a:t>
            </a:r>
          </a:p>
        </p:txBody>
      </p:sp>
      <p:pic>
        <p:nvPicPr>
          <p:cNvPr id="12" name="Picture 11">
            <a:extLst>
              <a:ext uri="{FF2B5EF4-FFF2-40B4-BE49-F238E27FC236}">
                <a16:creationId xmlns:a16="http://schemas.microsoft.com/office/drawing/2014/main" id="{C19775E0-63E6-349E-1CC9-FFAE73A570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5257" y="1577241"/>
            <a:ext cx="6658462" cy="81037"/>
          </a:xfrm>
          <a:prstGeom prst="rect">
            <a:avLst/>
          </a:prstGeom>
        </p:spPr>
      </p:pic>
      <p:sp>
        <p:nvSpPr>
          <p:cNvPr id="14" name="TextBox 13">
            <a:extLst>
              <a:ext uri="{FF2B5EF4-FFF2-40B4-BE49-F238E27FC236}">
                <a16:creationId xmlns:a16="http://schemas.microsoft.com/office/drawing/2014/main" id="{8C24FE35-C212-9BF9-FE58-B164FE0D4BB2}"/>
              </a:ext>
            </a:extLst>
          </p:cNvPr>
          <p:cNvSpPr txBox="1"/>
          <p:nvPr/>
        </p:nvSpPr>
        <p:spPr>
          <a:xfrm>
            <a:off x="4617489" y="11347"/>
            <a:ext cx="2979470"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002850"/>
                </a:solidFill>
                <a:effectLst>
                  <a:outerShdw blurRad="38100" dist="38100" dir="2700000" algn="tl">
                    <a:srgbClr val="000000">
                      <a:alpha val="43137"/>
                    </a:srgbClr>
                  </a:outerShdw>
                </a:effectLst>
                <a:uLnTx/>
                <a:uFillTx/>
                <a:latin typeface="Calibri" panose="020F0502020204030204"/>
                <a:ea typeface="+mn-ea"/>
                <a:cs typeface="+mn-cs"/>
              </a:rPr>
              <a:t>“NEVER STOP SERVING”</a:t>
            </a:r>
          </a:p>
        </p:txBody>
      </p:sp>
      <p:sp>
        <p:nvSpPr>
          <p:cNvPr id="2" name="TextBox 1">
            <a:extLst>
              <a:ext uri="{FF2B5EF4-FFF2-40B4-BE49-F238E27FC236}">
                <a16:creationId xmlns:a16="http://schemas.microsoft.com/office/drawing/2014/main" id="{845AFE08-244B-3C3C-EC7D-D6AD02E25173}"/>
              </a:ext>
            </a:extLst>
          </p:cNvPr>
          <p:cNvSpPr txBox="1"/>
          <p:nvPr/>
        </p:nvSpPr>
        <p:spPr>
          <a:xfrm>
            <a:off x="2129564" y="276085"/>
            <a:ext cx="7567970" cy="144655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Legislative Affairs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Arial" panose="020B0604020202020204" pitchFamily="34" charset="0"/>
                <a:cs typeface="Arial" panose="020B0604020202020204" pitchFamily="34" charset="0"/>
              </a:rPr>
              <a:t>MOAA Legislative Priorities</a:t>
            </a:r>
            <a:endPar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5FEE570E-28E8-AF29-3C7C-AE4546DC1D42}"/>
              </a:ext>
            </a:extLst>
          </p:cNvPr>
          <p:cNvSpPr txBox="1"/>
          <p:nvPr/>
        </p:nvSpPr>
        <p:spPr>
          <a:xfrm>
            <a:off x="496327" y="1859977"/>
            <a:ext cx="11216640" cy="4801314"/>
          </a:xfrm>
          <a:prstGeom prst="rect">
            <a:avLst/>
          </a:prstGeom>
          <a:noFill/>
        </p:spPr>
        <p:txBody>
          <a:bodyPr wrap="square">
            <a:spAutoFit/>
          </a:bodyPr>
          <a:lstStyle/>
          <a:p>
            <a:pPr marL="285750" indent="-285750">
              <a:buFont typeface="Arial" panose="020B0604020202020204" pitchFamily="34" charset="0"/>
              <a:buChar char="•"/>
            </a:pPr>
            <a:r>
              <a:rPr lang="en-US" sz="2400" b="1" i="0" dirty="0">
                <a:solidFill>
                  <a:srgbClr val="212529"/>
                </a:solidFill>
                <a:effectLst/>
                <a:latin typeface="sourceSansPro"/>
              </a:rPr>
              <a:t>Military housing:</a:t>
            </a:r>
            <a:r>
              <a:rPr lang="en-US" sz="2400" b="0" i="0" dirty="0">
                <a:solidFill>
                  <a:srgbClr val="212529"/>
                </a:solidFill>
                <a:effectLst/>
                <a:latin typeface="sourceSansPro"/>
              </a:rPr>
              <a:t> Recent reporting from the GAO reveals the myriad challenges servicemembers in unaccompanied housing are facing. The health, safety, and privacy concerns outlined by GAO show the need for action.</a:t>
            </a:r>
          </a:p>
          <a:p>
            <a:pPr marL="285750" indent="-285750">
              <a:buFont typeface="Arial" panose="020B0604020202020204" pitchFamily="34" charset="0"/>
              <a:buChar char="•"/>
            </a:pPr>
            <a:endParaRPr lang="en-US" sz="2400" b="0" i="0" dirty="0">
              <a:solidFill>
                <a:srgbClr val="212529"/>
              </a:solidFill>
              <a:effectLst/>
              <a:latin typeface="sourceSansPro"/>
            </a:endParaRPr>
          </a:p>
          <a:p>
            <a:pPr marL="285750" indent="-285750">
              <a:buFont typeface="Arial" panose="020B0604020202020204" pitchFamily="34" charset="0"/>
              <a:buChar char="•"/>
            </a:pPr>
            <a:r>
              <a:rPr lang="en-US" sz="2400" b="1" i="0" dirty="0">
                <a:solidFill>
                  <a:srgbClr val="212529"/>
                </a:solidFill>
                <a:effectLst/>
                <a:latin typeface="sourceSansPro"/>
              </a:rPr>
              <a:t>Toxic exposure:</a:t>
            </a:r>
            <a:r>
              <a:rPr lang="en-US" sz="2400" b="0" i="0" dirty="0">
                <a:solidFill>
                  <a:srgbClr val="212529"/>
                </a:solidFill>
                <a:effectLst/>
                <a:latin typeface="sourceSansPro"/>
              </a:rPr>
              <a:t> MOAA will focus on capitalizing on our recently released report, </a:t>
            </a:r>
            <a:r>
              <a:rPr lang="en-US" sz="2400" b="0" i="1" u="none" strike="noStrike" dirty="0">
                <a:solidFill>
                  <a:srgbClr val="007BFF"/>
                </a:solidFill>
                <a:effectLst/>
                <a:latin typeface="sourceSansPro"/>
                <a:hlinkClick r:id="rId6"/>
              </a:rPr>
              <a:t>Ending the Wait for Toxic-Exposed Veterans</a:t>
            </a:r>
            <a:r>
              <a:rPr lang="en-US" sz="2400" b="0" i="1" dirty="0">
                <a:solidFill>
                  <a:srgbClr val="212529"/>
                </a:solidFill>
                <a:effectLst/>
                <a:latin typeface="sourceSansPro"/>
              </a:rPr>
              <a:t>, </a:t>
            </a:r>
            <a:r>
              <a:rPr lang="en-US" sz="2400" b="0" i="0" dirty="0">
                <a:solidFill>
                  <a:srgbClr val="212529"/>
                </a:solidFill>
                <a:effectLst/>
                <a:latin typeface="sourceSansPro"/>
              </a:rPr>
              <a:t>to advocate for veterans exposed to toxic materials during their service.</a:t>
            </a:r>
          </a:p>
          <a:p>
            <a:pPr marL="285750" indent="-285750">
              <a:buFont typeface="Arial" panose="020B0604020202020204" pitchFamily="34" charset="0"/>
              <a:buChar char="•"/>
            </a:pPr>
            <a:endParaRPr lang="en-US" sz="2400" b="0" i="0" dirty="0">
              <a:solidFill>
                <a:srgbClr val="212529"/>
              </a:solidFill>
              <a:effectLst/>
              <a:latin typeface="sourceSansPro"/>
            </a:endParaRPr>
          </a:p>
          <a:p>
            <a:pPr marL="285750" indent="-285750">
              <a:buFont typeface="Arial" panose="020B0604020202020204" pitchFamily="34" charset="0"/>
              <a:buChar char="•"/>
            </a:pPr>
            <a:r>
              <a:rPr lang="en-US" sz="2400" b="1" i="0" dirty="0">
                <a:solidFill>
                  <a:srgbClr val="212529"/>
                </a:solidFill>
                <a:effectLst/>
                <a:latin typeface="sourceSansPro"/>
              </a:rPr>
              <a:t>Spouse employment:</a:t>
            </a:r>
            <a:r>
              <a:rPr lang="en-US" sz="2400" b="0" i="0" dirty="0">
                <a:solidFill>
                  <a:srgbClr val="212529"/>
                </a:solidFill>
                <a:effectLst/>
                <a:latin typeface="sourceSansPro"/>
              </a:rPr>
              <a:t> Rates of unemployment for military spouses continue to be four to five times higher than the national average. This persistent challenge requires not only providing education and employment resources for spouses, but also incentivizing businesses to hire someone who will likely move in two to three years.</a:t>
            </a:r>
          </a:p>
          <a:p>
            <a:pPr marL="285750" indent="-285750">
              <a:buFont typeface="Arial" panose="020B0604020202020204" pitchFamily="34" charset="0"/>
              <a:buChar char="•"/>
            </a:pPr>
            <a:endParaRPr lang="en-US" b="0" i="0" dirty="0">
              <a:solidFill>
                <a:srgbClr val="212529"/>
              </a:solidFill>
              <a:effectLst/>
              <a:latin typeface="sourceSansPro"/>
            </a:endParaRPr>
          </a:p>
        </p:txBody>
      </p:sp>
    </p:spTree>
    <p:extLst>
      <p:ext uri="{BB962C8B-B14F-4D97-AF65-F5344CB8AC3E}">
        <p14:creationId xmlns:p14="http://schemas.microsoft.com/office/powerpoint/2010/main" val="4521134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3D5E7F-0F4B-0EDB-20CF-9839D7C18DDC}"/>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7410D30D-70B1-6AA4-3AA9-280D20B51E50}"/>
              </a:ext>
            </a:extLst>
          </p:cNvPr>
          <p:cNvGrpSpPr/>
          <p:nvPr/>
        </p:nvGrpSpPr>
        <p:grpSpPr>
          <a:xfrm>
            <a:off x="10235381" y="304800"/>
            <a:ext cx="1733235" cy="1365133"/>
            <a:chOff x="10389067" y="178247"/>
            <a:chExt cx="1484560" cy="1138087"/>
          </a:xfrm>
        </p:grpSpPr>
        <p:pic>
          <p:nvPicPr>
            <p:cNvPr id="5" name="Picture 4">
              <a:extLst>
                <a:ext uri="{FF2B5EF4-FFF2-40B4-BE49-F238E27FC236}">
                  <a16:creationId xmlns:a16="http://schemas.microsoft.com/office/drawing/2014/main" id="{ED3124EF-CC87-2E95-1226-F8FBDD8E7D4D}"/>
                </a:ext>
              </a:extLst>
            </p:cNvPr>
            <p:cNvPicPr>
              <a:picLocks noChangeAspect="1"/>
            </p:cNvPicPr>
            <p:nvPr/>
          </p:nvPicPr>
          <p:blipFill>
            <a:blip r:embed="rId2"/>
            <a:stretch>
              <a:fillRect/>
            </a:stretch>
          </p:blipFill>
          <p:spPr>
            <a:xfrm>
              <a:off x="10389067" y="178247"/>
              <a:ext cx="855038" cy="845811"/>
            </a:xfrm>
            <a:prstGeom prst="rect">
              <a:avLst/>
            </a:prstGeom>
          </p:spPr>
        </p:pic>
        <p:pic>
          <p:nvPicPr>
            <p:cNvPr id="7" name="Picture 6" descr="A logo with red arrows&#10;&#10;Description automatically generated">
              <a:extLst>
                <a:ext uri="{FF2B5EF4-FFF2-40B4-BE49-F238E27FC236}">
                  <a16:creationId xmlns:a16="http://schemas.microsoft.com/office/drawing/2014/main" id="{C35A35DA-C221-5B31-4845-F643CF8CFC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0548" y="470524"/>
              <a:ext cx="793079" cy="845810"/>
            </a:xfrm>
            <a:prstGeom prst="rect">
              <a:avLst/>
            </a:prstGeom>
          </p:spPr>
        </p:pic>
      </p:grpSp>
      <p:pic>
        <p:nvPicPr>
          <p:cNvPr id="9" name="Picture 8" descr="A logo with stars and a red star&#10;&#10;Description automatically generated">
            <a:extLst>
              <a:ext uri="{FF2B5EF4-FFF2-40B4-BE49-F238E27FC236}">
                <a16:creationId xmlns:a16="http://schemas.microsoft.com/office/drawing/2014/main" id="{A8C33CA0-F075-CC24-0927-032CD73869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390" y="114456"/>
            <a:ext cx="1427327" cy="1745521"/>
          </a:xfrm>
          <a:prstGeom prst="rect">
            <a:avLst/>
          </a:prstGeom>
        </p:spPr>
      </p:pic>
      <p:sp>
        <p:nvSpPr>
          <p:cNvPr id="11" name="TextBox 10">
            <a:extLst>
              <a:ext uri="{FF2B5EF4-FFF2-40B4-BE49-F238E27FC236}">
                <a16:creationId xmlns:a16="http://schemas.microsoft.com/office/drawing/2014/main" id="{6473F1A7-6B69-EFC0-DC3A-0C8BCCD02944}"/>
              </a:ext>
            </a:extLst>
          </p:cNvPr>
          <p:cNvSpPr txBox="1"/>
          <p:nvPr/>
        </p:nvSpPr>
        <p:spPr>
          <a:xfrm>
            <a:off x="2024011" y="6446549"/>
            <a:ext cx="816127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2850"/>
                </a:solidFill>
                <a:effectLst>
                  <a:outerShdw blurRad="38100" dist="38100" dir="2700000" algn="tl">
                    <a:srgbClr val="000000">
                      <a:alpha val="43137"/>
                    </a:srgbClr>
                  </a:outerShdw>
                </a:effectLst>
                <a:uLnTx/>
                <a:uFillTx/>
                <a:latin typeface="Calibri" panose="020F0502020204030204"/>
                <a:ea typeface="+mn-ea"/>
                <a:cs typeface="+mn-cs"/>
              </a:rPr>
              <a:t>Legislative Advocacy  –  Philanthropy &amp; Community Service  –  Camaraderie</a:t>
            </a:r>
          </a:p>
        </p:txBody>
      </p:sp>
      <p:pic>
        <p:nvPicPr>
          <p:cNvPr id="12" name="Picture 11">
            <a:extLst>
              <a:ext uri="{FF2B5EF4-FFF2-40B4-BE49-F238E27FC236}">
                <a16:creationId xmlns:a16="http://schemas.microsoft.com/office/drawing/2014/main" id="{0E682550-C1E3-9967-6887-6F7780CFC6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5257" y="1577241"/>
            <a:ext cx="6658462" cy="81037"/>
          </a:xfrm>
          <a:prstGeom prst="rect">
            <a:avLst/>
          </a:prstGeom>
        </p:spPr>
      </p:pic>
      <p:sp>
        <p:nvSpPr>
          <p:cNvPr id="14" name="TextBox 13">
            <a:extLst>
              <a:ext uri="{FF2B5EF4-FFF2-40B4-BE49-F238E27FC236}">
                <a16:creationId xmlns:a16="http://schemas.microsoft.com/office/drawing/2014/main" id="{FF1C5A18-A51B-FA39-99C6-45AB3BAE477D}"/>
              </a:ext>
            </a:extLst>
          </p:cNvPr>
          <p:cNvSpPr txBox="1"/>
          <p:nvPr/>
        </p:nvSpPr>
        <p:spPr>
          <a:xfrm>
            <a:off x="4617489" y="11347"/>
            <a:ext cx="2979470"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002850"/>
                </a:solidFill>
                <a:effectLst>
                  <a:outerShdw blurRad="38100" dist="38100" dir="2700000" algn="tl">
                    <a:srgbClr val="000000">
                      <a:alpha val="43137"/>
                    </a:srgbClr>
                  </a:outerShdw>
                </a:effectLst>
                <a:uLnTx/>
                <a:uFillTx/>
                <a:latin typeface="Calibri" panose="020F0502020204030204"/>
                <a:ea typeface="+mn-ea"/>
                <a:cs typeface="+mn-cs"/>
              </a:rPr>
              <a:t>“NEVER STOP SERVING”</a:t>
            </a:r>
          </a:p>
        </p:txBody>
      </p:sp>
      <p:sp>
        <p:nvSpPr>
          <p:cNvPr id="8" name="TextBox 7">
            <a:extLst>
              <a:ext uri="{FF2B5EF4-FFF2-40B4-BE49-F238E27FC236}">
                <a16:creationId xmlns:a16="http://schemas.microsoft.com/office/drawing/2014/main" id="{0CFB00D2-DCD2-7187-4FCE-2228EFAF366A}"/>
              </a:ext>
            </a:extLst>
          </p:cNvPr>
          <p:cNvSpPr txBox="1"/>
          <p:nvPr/>
        </p:nvSpPr>
        <p:spPr>
          <a:xfrm>
            <a:off x="496327" y="1859977"/>
            <a:ext cx="11216640" cy="4062651"/>
          </a:xfrm>
          <a:prstGeom prst="rect">
            <a:avLst/>
          </a:prstGeom>
          <a:noFill/>
        </p:spPr>
        <p:txBody>
          <a:bodyPr wrap="square">
            <a:spAutoFit/>
          </a:bodyPr>
          <a:lstStyle/>
          <a:p>
            <a:pPr marL="285750" indent="-285750">
              <a:buFont typeface="Arial" panose="020B0604020202020204" pitchFamily="34" charset="0"/>
              <a:buChar char="•"/>
            </a:pPr>
            <a:endParaRPr lang="en-US" b="0" i="0" dirty="0">
              <a:solidFill>
                <a:srgbClr val="212529"/>
              </a:solidFill>
              <a:effectLst/>
              <a:latin typeface="sourceSansPro"/>
            </a:endParaRPr>
          </a:p>
          <a:p>
            <a:pPr marL="285750" indent="-285750">
              <a:buFont typeface="Arial" panose="020B0604020202020204" pitchFamily="34" charset="0"/>
              <a:buChar char="•"/>
            </a:pPr>
            <a:r>
              <a:rPr lang="en-US" sz="2400" b="1" i="0" dirty="0">
                <a:solidFill>
                  <a:srgbClr val="212529"/>
                </a:solidFill>
                <a:effectLst/>
                <a:latin typeface="sourceSansPro"/>
              </a:rPr>
              <a:t>Access to care:</a:t>
            </a:r>
            <a:r>
              <a:rPr lang="en-US" sz="2400" b="0" i="0" dirty="0">
                <a:solidFill>
                  <a:srgbClr val="212529"/>
                </a:solidFill>
                <a:effectLst/>
                <a:latin typeface="sourceSansPro"/>
              </a:rPr>
              <a:t> DoD has acknowledged that congressionally directed reforms to the Military Health System (MHS), together with U.S. medical workforce volatility, exacerbated long-standing access challenges and led to a destabilized MHS that does not consistently deliver timely care to beneficiaries.</a:t>
            </a:r>
          </a:p>
          <a:p>
            <a:pPr marL="285750" indent="-285750">
              <a:buFont typeface="Arial" panose="020B0604020202020204" pitchFamily="34" charset="0"/>
              <a:buChar char="•"/>
            </a:pPr>
            <a:endParaRPr lang="en-US" sz="2400" b="0" i="0" dirty="0">
              <a:solidFill>
                <a:srgbClr val="212529"/>
              </a:solidFill>
              <a:effectLst/>
              <a:latin typeface="sourceSansPro"/>
            </a:endParaRPr>
          </a:p>
          <a:p>
            <a:pPr marL="285750" indent="-285750">
              <a:buFont typeface="Arial" panose="020B0604020202020204" pitchFamily="34" charset="0"/>
              <a:buChar char="•"/>
            </a:pPr>
            <a:r>
              <a:rPr lang="en-US" sz="2400" b="1" i="0" dirty="0">
                <a:solidFill>
                  <a:srgbClr val="212529"/>
                </a:solidFill>
                <a:effectLst/>
                <a:latin typeface="sourceSansPro"/>
              </a:rPr>
              <a:t>Support for caregivers:</a:t>
            </a:r>
            <a:r>
              <a:rPr lang="en-US" sz="2400" b="0" i="0" dirty="0">
                <a:solidFill>
                  <a:srgbClr val="212529"/>
                </a:solidFill>
                <a:effectLst/>
                <a:latin typeface="sourceSansPro"/>
              </a:rPr>
              <a:t> MOAA has long advocated for legislation that would improve caregiving support for veterans’ families. This includes enhancements to the VA Program of Comprehensive Assistance for Family Caregivers (PCAFC) and expansion of home health and long-term care services to meet current and future needs of veterans, their caregivers, and families.</a:t>
            </a:r>
            <a:endParaRPr lang="en-US" sz="2400" dirty="0"/>
          </a:p>
        </p:txBody>
      </p:sp>
      <p:sp>
        <p:nvSpPr>
          <p:cNvPr id="3" name="TextBox 2">
            <a:extLst>
              <a:ext uri="{FF2B5EF4-FFF2-40B4-BE49-F238E27FC236}">
                <a16:creationId xmlns:a16="http://schemas.microsoft.com/office/drawing/2014/main" id="{6B156CBD-FBEF-AAEA-9221-A8A95D359815}"/>
              </a:ext>
            </a:extLst>
          </p:cNvPr>
          <p:cNvSpPr txBox="1"/>
          <p:nvPr/>
        </p:nvSpPr>
        <p:spPr>
          <a:xfrm>
            <a:off x="2129564" y="276085"/>
            <a:ext cx="7567970" cy="144655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Legislative Affairs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Arial" panose="020B0604020202020204" pitchFamily="34" charset="0"/>
                <a:cs typeface="Arial" panose="020B0604020202020204" pitchFamily="34" charset="0"/>
              </a:rPr>
              <a:t>MOAA Legislative Priorities</a:t>
            </a:r>
            <a:endPar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100463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DDAEF84-14C6-925E-BCFB-8695F4FFF1EC}"/>
              </a:ext>
            </a:extLst>
          </p:cNvPr>
          <p:cNvGrpSpPr/>
          <p:nvPr/>
        </p:nvGrpSpPr>
        <p:grpSpPr>
          <a:xfrm>
            <a:off x="10235381" y="304800"/>
            <a:ext cx="1733235" cy="1365133"/>
            <a:chOff x="10389067" y="178247"/>
            <a:chExt cx="1484560" cy="1138087"/>
          </a:xfrm>
        </p:grpSpPr>
        <p:pic>
          <p:nvPicPr>
            <p:cNvPr id="5" name="Picture 4">
              <a:extLst>
                <a:ext uri="{FF2B5EF4-FFF2-40B4-BE49-F238E27FC236}">
                  <a16:creationId xmlns:a16="http://schemas.microsoft.com/office/drawing/2014/main" id="{D3FEDA18-9B94-1F1E-E526-14F951112F6C}"/>
                </a:ext>
              </a:extLst>
            </p:cNvPr>
            <p:cNvPicPr>
              <a:picLocks noChangeAspect="1"/>
            </p:cNvPicPr>
            <p:nvPr/>
          </p:nvPicPr>
          <p:blipFill>
            <a:blip r:embed="rId2"/>
            <a:stretch>
              <a:fillRect/>
            </a:stretch>
          </p:blipFill>
          <p:spPr>
            <a:xfrm>
              <a:off x="10389067" y="178247"/>
              <a:ext cx="855038" cy="845811"/>
            </a:xfrm>
            <a:prstGeom prst="rect">
              <a:avLst/>
            </a:prstGeom>
          </p:spPr>
        </p:pic>
        <p:pic>
          <p:nvPicPr>
            <p:cNvPr id="7" name="Picture 6" descr="A logo with red arrows&#10;&#10;Description automatically generated">
              <a:extLst>
                <a:ext uri="{FF2B5EF4-FFF2-40B4-BE49-F238E27FC236}">
                  <a16:creationId xmlns:a16="http://schemas.microsoft.com/office/drawing/2014/main" id="{8D3E7EA6-0911-2D9A-68AB-7AFDC06FC6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0548" y="470524"/>
              <a:ext cx="793079" cy="845810"/>
            </a:xfrm>
            <a:prstGeom prst="rect">
              <a:avLst/>
            </a:prstGeom>
          </p:spPr>
        </p:pic>
      </p:grpSp>
      <p:pic>
        <p:nvPicPr>
          <p:cNvPr id="9" name="Picture 8" descr="A logo with stars and a red star&#10;&#10;Description automatically generated">
            <a:extLst>
              <a:ext uri="{FF2B5EF4-FFF2-40B4-BE49-F238E27FC236}">
                <a16:creationId xmlns:a16="http://schemas.microsoft.com/office/drawing/2014/main" id="{DD80E7DE-7290-CCBC-6278-0965F1E977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390" y="114456"/>
            <a:ext cx="1427327" cy="1745521"/>
          </a:xfrm>
          <a:prstGeom prst="rect">
            <a:avLst/>
          </a:prstGeom>
        </p:spPr>
      </p:pic>
      <p:sp>
        <p:nvSpPr>
          <p:cNvPr id="11" name="TextBox 10">
            <a:extLst>
              <a:ext uri="{FF2B5EF4-FFF2-40B4-BE49-F238E27FC236}">
                <a16:creationId xmlns:a16="http://schemas.microsoft.com/office/drawing/2014/main" id="{4261849B-026B-B752-9B13-F1CFACD2E19B}"/>
              </a:ext>
            </a:extLst>
          </p:cNvPr>
          <p:cNvSpPr txBox="1"/>
          <p:nvPr/>
        </p:nvSpPr>
        <p:spPr>
          <a:xfrm>
            <a:off x="2024011" y="6446549"/>
            <a:ext cx="8161273" cy="400110"/>
          </a:xfrm>
          <a:prstGeom prst="rect">
            <a:avLst/>
          </a:prstGeom>
          <a:noFill/>
        </p:spPr>
        <p:txBody>
          <a:bodyPr wrap="none" rtlCol="0">
            <a:spAutoFit/>
          </a:bodyPr>
          <a:lstStyle/>
          <a:p>
            <a:pPr>
              <a:defRPr/>
            </a:pPr>
            <a:r>
              <a:rPr lang="en-US" sz="2000" b="1" i="1" dirty="0">
                <a:solidFill>
                  <a:srgbClr val="002850"/>
                </a:solidFill>
                <a:effectLst>
                  <a:outerShdw blurRad="38100" dist="38100" dir="2700000" algn="tl">
                    <a:srgbClr val="000000">
                      <a:alpha val="43137"/>
                    </a:srgbClr>
                  </a:outerShdw>
                </a:effectLst>
                <a:latin typeface="Calibri" panose="020F0502020204030204"/>
              </a:rPr>
              <a:t>Legislative Advocacy  –  Philanthropy &amp; Community Service  –  Camaraderie</a:t>
            </a:r>
          </a:p>
        </p:txBody>
      </p:sp>
      <p:pic>
        <p:nvPicPr>
          <p:cNvPr id="12" name="Picture 11">
            <a:extLst>
              <a:ext uri="{FF2B5EF4-FFF2-40B4-BE49-F238E27FC236}">
                <a16:creationId xmlns:a16="http://schemas.microsoft.com/office/drawing/2014/main" id="{FD45FBC7-91CA-9F3B-EFA0-DD615261A7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5257" y="1577241"/>
            <a:ext cx="6658462" cy="81037"/>
          </a:xfrm>
          <a:prstGeom prst="rect">
            <a:avLst/>
          </a:prstGeom>
        </p:spPr>
      </p:pic>
      <p:sp>
        <p:nvSpPr>
          <p:cNvPr id="14" name="TextBox 13">
            <a:extLst>
              <a:ext uri="{FF2B5EF4-FFF2-40B4-BE49-F238E27FC236}">
                <a16:creationId xmlns:a16="http://schemas.microsoft.com/office/drawing/2014/main" id="{A9D36FC0-2C48-69C7-FF71-2A82CAED976F}"/>
              </a:ext>
            </a:extLst>
          </p:cNvPr>
          <p:cNvSpPr txBox="1"/>
          <p:nvPr/>
        </p:nvSpPr>
        <p:spPr>
          <a:xfrm>
            <a:off x="4617489" y="11347"/>
            <a:ext cx="2979470" cy="430887"/>
          </a:xfrm>
          <a:prstGeom prst="rect">
            <a:avLst/>
          </a:prstGeom>
          <a:noFill/>
        </p:spPr>
        <p:txBody>
          <a:bodyPr wrap="none" rtlCol="0">
            <a:spAutoFit/>
          </a:bodyPr>
          <a:lstStyle/>
          <a:p>
            <a:pPr>
              <a:defRPr/>
            </a:pPr>
            <a:r>
              <a:rPr lang="en-US" sz="2200" b="1" i="1" dirty="0">
                <a:solidFill>
                  <a:srgbClr val="002850"/>
                </a:solidFill>
                <a:effectLst>
                  <a:outerShdw blurRad="38100" dist="38100" dir="2700000" algn="tl">
                    <a:srgbClr val="000000">
                      <a:alpha val="43137"/>
                    </a:srgbClr>
                  </a:outerShdw>
                </a:effectLst>
                <a:latin typeface="Calibri" panose="020F0502020204030204"/>
              </a:rPr>
              <a:t>“NEVER STOP SERVING”</a:t>
            </a:r>
          </a:p>
        </p:txBody>
      </p:sp>
      <p:sp>
        <p:nvSpPr>
          <p:cNvPr id="2" name="TextBox 1">
            <a:extLst>
              <a:ext uri="{FF2B5EF4-FFF2-40B4-BE49-F238E27FC236}">
                <a16:creationId xmlns:a16="http://schemas.microsoft.com/office/drawing/2014/main" id="{74CA465D-A7A1-A607-4ECB-CD53CF957410}"/>
              </a:ext>
            </a:extLst>
          </p:cNvPr>
          <p:cNvSpPr txBox="1"/>
          <p:nvPr/>
        </p:nvSpPr>
        <p:spPr>
          <a:xfrm>
            <a:off x="1724742" y="655386"/>
            <a:ext cx="8376909" cy="769441"/>
          </a:xfrm>
          <a:prstGeom prst="rect">
            <a:avLst/>
          </a:prstGeom>
          <a:noFill/>
        </p:spPr>
        <p:txBody>
          <a:bodyPr wrap="none" rtlCol="0">
            <a:spAutoFit/>
          </a:bodyPr>
          <a:lstStyle/>
          <a:p>
            <a:r>
              <a:rPr lang="en-US" sz="4400" b="1" dirty="0">
                <a:latin typeface="Arial" panose="020B0604020202020204" pitchFamily="34" charset="0"/>
                <a:cs typeface="Arial" panose="020B0604020202020204" pitchFamily="34" charset="0"/>
              </a:rPr>
              <a:t>General Meeting – 11 Mar 2025</a:t>
            </a:r>
          </a:p>
        </p:txBody>
      </p:sp>
      <p:sp>
        <p:nvSpPr>
          <p:cNvPr id="4" name="TextBox 3">
            <a:extLst>
              <a:ext uri="{FF2B5EF4-FFF2-40B4-BE49-F238E27FC236}">
                <a16:creationId xmlns:a16="http://schemas.microsoft.com/office/drawing/2014/main" id="{70CDF81F-9612-AE2A-94B6-8EF5EB5FD6C3}"/>
              </a:ext>
            </a:extLst>
          </p:cNvPr>
          <p:cNvSpPr txBox="1"/>
          <p:nvPr/>
        </p:nvSpPr>
        <p:spPr>
          <a:xfrm>
            <a:off x="618586" y="2530861"/>
            <a:ext cx="6208934" cy="1692771"/>
          </a:xfrm>
          <a:prstGeom prst="rect">
            <a:avLst/>
          </a:prstGeom>
          <a:noFill/>
        </p:spPr>
        <p:txBody>
          <a:bodyPr wrap="square">
            <a:spAutoFit/>
          </a:bodyPr>
          <a:lstStyle/>
          <a:p>
            <a:r>
              <a:rPr lang="en-US" sz="4000" b="1" dirty="0"/>
              <a:t>Call to order:</a:t>
            </a:r>
          </a:p>
          <a:p>
            <a:endParaRPr lang="en-US" sz="3200" b="1" dirty="0"/>
          </a:p>
          <a:p>
            <a:pPr marL="457200" indent="-457200">
              <a:buFont typeface="Arial" panose="020B0604020202020204" pitchFamily="34" charset="0"/>
              <a:buChar char="•"/>
            </a:pPr>
            <a:r>
              <a:rPr lang="en-US" sz="3200" b="1" dirty="0"/>
              <a:t>New Members and Guests</a:t>
            </a:r>
          </a:p>
        </p:txBody>
      </p:sp>
    </p:spTree>
    <p:extLst>
      <p:ext uri="{BB962C8B-B14F-4D97-AF65-F5344CB8AC3E}">
        <p14:creationId xmlns:p14="http://schemas.microsoft.com/office/powerpoint/2010/main" val="3198242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A9A97E-DB33-E1B5-59E6-EDDF50ECCB48}"/>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E81707D6-1B4D-AAAA-DD61-76EB1BC297C1}"/>
              </a:ext>
            </a:extLst>
          </p:cNvPr>
          <p:cNvGrpSpPr/>
          <p:nvPr/>
        </p:nvGrpSpPr>
        <p:grpSpPr>
          <a:xfrm>
            <a:off x="10235381" y="304800"/>
            <a:ext cx="1733235" cy="1365133"/>
            <a:chOff x="10389067" y="178247"/>
            <a:chExt cx="1484560" cy="1138087"/>
          </a:xfrm>
        </p:grpSpPr>
        <p:pic>
          <p:nvPicPr>
            <p:cNvPr id="5" name="Picture 4">
              <a:extLst>
                <a:ext uri="{FF2B5EF4-FFF2-40B4-BE49-F238E27FC236}">
                  <a16:creationId xmlns:a16="http://schemas.microsoft.com/office/drawing/2014/main" id="{D4F04978-B7DD-4527-7A1B-C17694B19F40}"/>
                </a:ext>
              </a:extLst>
            </p:cNvPr>
            <p:cNvPicPr>
              <a:picLocks noChangeAspect="1"/>
            </p:cNvPicPr>
            <p:nvPr/>
          </p:nvPicPr>
          <p:blipFill>
            <a:blip r:embed="rId2"/>
            <a:stretch>
              <a:fillRect/>
            </a:stretch>
          </p:blipFill>
          <p:spPr>
            <a:xfrm>
              <a:off x="10389067" y="178247"/>
              <a:ext cx="855038" cy="845811"/>
            </a:xfrm>
            <a:prstGeom prst="rect">
              <a:avLst/>
            </a:prstGeom>
          </p:spPr>
        </p:pic>
        <p:pic>
          <p:nvPicPr>
            <p:cNvPr id="7" name="Picture 6" descr="A logo with red arrows&#10;&#10;Description automatically generated">
              <a:extLst>
                <a:ext uri="{FF2B5EF4-FFF2-40B4-BE49-F238E27FC236}">
                  <a16:creationId xmlns:a16="http://schemas.microsoft.com/office/drawing/2014/main" id="{8D507340-EF71-9212-FA29-F26395BA42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0548" y="470524"/>
              <a:ext cx="793079" cy="845810"/>
            </a:xfrm>
            <a:prstGeom prst="rect">
              <a:avLst/>
            </a:prstGeom>
          </p:spPr>
        </p:pic>
      </p:grpSp>
      <p:pic>
        <p:nvPicPr>
          <p:cNvPr id="9" name="Picture 8" descr="A logo with stars and a red star&#10;&#10;Description automatically generated">
            <a:extLst>
              <a:ext uri="{FF2B5EF4-FFF2-40B4-BE49-F238E27FC236}">
                <a16:creationId xmlns:a16="http://schemas.microsoft.com/office/drawing/2014/main" id="{AC76B3F9-6194-E97C-E45D-DF0F3D5D73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390" y="114456"/>
            <a:ext cx="1427327" cy="1745521"/>
          </a:xfrm>
          <a:prstGeom prst="rect">
            <a:avLst/>
          </a:prstGeom>
        </p:spPr>
      </p:pic>
      <p:sp>
        <p:nvSpPr>
          <p:cNvPr id="11" name="TextBox 10">
            <a:extLst>
              <a:ext uri="{FF2B5EF4-FFF2-40B4-BE49-F238E27FC236}">
                <a16:creationId xmlns:a16="http://schemas.microsoft.com/office/drawing/2014/main" id="{28AB6B6F-96D3-68D8-9D2B-9188FDF94BD7}"/>
              </a:ext>
            </a:extLst>
          </p:cNvPr>
          <p:cNvSpPr txBox="1"/>
          <p:nvPr/>
        </p:nvSpPr>
        <p:spPr>
          <a:xfrm>
            <a:off x="2024011" y="6446549"/>
            <a:ext cx="816127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2850"/>
                </a:solidFill>
                <a:effectLst>
                  <a:outerShdw blurRad="38100" dist="38100" dir="2700000" algn="tl">
                    <a:srgbClr val="000000">
                      <a:alpha val="43137"/>
                    </a:srgbClr>
                  </a:outerShdw>
                </a:effectLst>
                <a:uLnTx/>
                <a:uFillTx/>
                <a:latin typeface="Calibri" panose="020F0502020204030204"/>
                <a:ea typeface="+mn-ea"/>
                <a:cs typeface="+mn-cs"/>
              </a:rPr>
              <a:t>Legislative Advocacy  –  Philanthropy &amp; Community Service  –  Camaraderie</a:t>
            </a:r>
          </a:p>
        </p:txBody>
      </p:sp>
      <p:pic>
        <p:nvPicPr>
          <p:cNvPr id="12" name="Picture 11">
            <a:extLst>
              <a:ext uri="{FF2B5EF4-FFF2-40B4-BE49-F238E27FC236}">
                <a16:creationId xmlns:a16="http://schemas.microsoft.com/office/drawing/2014/main" id="{7821B6D4-E51F-F086-EFEE-2869F97B8C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5257" y="1577241"/>
            <a:ext cx="6658462" cy="81037"/>
          </a:xfrm>
          <a:prstGeom prst="rect">
            <a:avLst/>
          </a:prstGeom>
        </p:spPr>
      </p:pic>
      <p:sp>
        <p:nvSpPr>
          <p:cNvPr id="14" name="TextBox 13">
            <a:extLst>
              <a:ext uri="{FF2B5EF4-FFF2-40B4-BE49-F238E27FC236}">
                <a16:creationId xmlns:a16="http://schemas.microsoft.com/office/drawing/2014/main" id="{8A30E304-91ED-59E6-B5F8-843D985FA345}"/>
              </a:ext>
            </a:extLst>
          </p:cNvPr>
          <p:cNvSpPr txBox="1"/>
          <p:nvPr/>
        </p:nvSpPr>
        <p:spPr>
          <a:xfrm>
            <a:off x="4617489" y="11347"/>
            <a:ext cx="2979470"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002850"/>
                </a:solidFill>
                <a:effectLst>
                  <a:outerShdw blurRad="38100" dist="38100" dir="2700000" algn="tl">
                    <a:srgbClr val="000000">
                      <a:alpha val="43137"/>
                    </a:srgbClr>
                  </a:outerShdw>
                </a:effectLst>
                <a:uLnTx/>
                <a:uFillTx/>
                <a:latin typeface="Calibri" panose="020F0502020204030204"/>
                <a:ea typeface="+mn-ea"/>
                <a:cs typeface="+mn-cs"/>
              </a:rPr>
              <a:t>“NEVER STOP SERVING”</a:t>
            </a:r>
          </a:p>
        </p:txBody>
      </p:sp>
      <p:sp>
        <p:nvSpPr>
          <p:cNvPr id="2" name="TextBox 1">
            <a:extLst>
              <a:ext uri="{FF2B5EF4-FFF2-40B4-BE49-F238E27FC236}">
                <a16:creationId xmlns:a16="http://schemas.microsoft.com/office/drawing/2014/main" id="{5F48B908-358D-60CB-3992-2F2670448EDD}"/>
              </a:ext>
            </a:extLst>
          </p:cNvPr>
          <p:cNvSpPr txBox="1"/>
          <p:nvPr/>
        </p:nvSpPr>
        <p:spPr>
          <a:xfrm>
            <a:off x="3399943" y="655386"/>
            <a:ext cx="5027210"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Legislative Affairs</a:t>
            </a:r>
          </a:p>
        </p:txBody>
      </p:sp>
      <p:sp>
        <p:nvSpPr>
          <p:cNvPr id="3" name="TextBox 2">
            <a:extLst>
              <a:ext uri="{FF2B5EF4-FFF2-40B4-BE49-F238E27FC236}">
                <a16:creationId xmlns:a16="http://schemas.microsoft.com/office/drawing/2014/main" id="{F5A5E50D-F0CA-8D82-3109-ECBABF96D211}"/>
              </a:ext>
            </a:extLst>
          </p:cNvPr>
          <p:cNvSpPr txBox="1"/>
          <p:nvPr/>
        </p:nvSpPr>
        <p:spPr>
          <a:xfrm>
            <a:off x="1107441" y="1880850"/>
            <a:ext cx="937768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Aptos" panose="02110004020202020204"/>
              </a:rPr>
              <a:t>Mike McClane, </a:t>
            </a:r>
            <a:r>
              <a:rPr kumimoji="0" lang="en-US" sz="4400" b="1" i="0" u="none" strike="noStrike" kern="1200" cap="none" spc="0" normalizeH="0" baseline="0" noProof="0" dirty="0">
                <a:ln>
                  <a:noFill/>
                </a:ln>
                <a:solidFill>
                  <a:prstClr val="black"/>
                </a:solidFill>
                <a:effectLst/>
                <a:uLnTx/>
                <a:uFillTx/>
                <a:latin typeface="Aptos" panose="02110004020202020204"/>
                <a:ea typeface="+mn-ea"/>
                <a:cs typeface="+mn-cs"/>
              </a:rPr>
              <a:t>CW4 USA (Ret)</a:t>
            </a:r>
          </a:p>
        </p:txBody>
      </p:sp>
      <p:sp>
        <p:nvSpPr>
          <p:cNvPr id="6" name="TextBox 5">
            <a:extLst>
              <a:ext uri="{FF2B5EF4-FFF2-40B4-BE49-F238E27FC236}">
                <a16:creationId xmlns:a16="http://schemas.microsoft.com/office/drawing/2014/main" id="{7A8569F3-025C-747D-1BF3-CA0735127C45}"/>
              </a:ext>
            </a:extLst>
          </p:cNvPr>
          <p:cNvSpPr txBox="1"/>
          <p:nvPr/>
        </p:nvSpPr>
        <p:spPr>
          <a:xfrm>
            <a:off x="6963294" y="5719874"/>
            <a:ext cx="3806306" cy="369332"/>
          </a:xfrm>
          <a:prstGeom prst="rect">
            <a:avLst/>
          </a:prstGeom>
          <a:noFill/>
        </p:spPr>
        <p:txBody>
          <a:bodyPr wrap="square">
            <a:spAutoFit/>
          </a:bodyPr>
          <a:lstStyle/>
          <a:p>
            <a:r>
              <a:rPr lang="en-US" b="1" dirty="0">
                <a:solidFill>
                  <a:srgbClr val="0070C0"/>
                </a:solidFill>
              </a:rPr>
              <a:t>https://moaa.quorum.us/home2/</a:t>
            </a:r>
          </a:p>
        </p:txBody>
      </p:sp>
      <p:pic>
        <p:nvPicPr>
          <p:cNvPr id="13" name="Picture 12" descr="A qr code on a white background&#10;&#10;AI-generated content may be incorrect.">
            <a:extLst>
              <a:ext uri="{FF2B5EF4-FFF2-40B4-BE49-F238E27FC236}">
                <a16:creationId xmlns:a16="http://schemas.microsoft.com/office/drawing/2014/main" id="{A5C3F031-C351-7D6B-B076-B6E9F7BC49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7784" y="2874364"/>
            <a:ext cx="2857500" cy="2857500"/>
          </a:xfrm>
          <a:prstGeom prst="rect">
            <a:avLst/>
          </a:prstGeom>
        </p:spPr>
      </p:pic>
      <p:sp>
        <p:nvSpPr>
          <p:cNvPr id="15" name="TextBox 14">
            <a:extLst>
              <a:ext uri="{FF2B5EF4-FFF2-40B4-BE49-F238E27FC236}">
                <a16:creationId xmlns:a16="http://schemas.microsoft.com/office/drawing/2014/main" id="{3A10CC54-68BB-A06C-CBF3-462777480DCA}"/>
              </a:ext>
            </a:extLst>
          </p:cNvPr>
          <p:cNvSpPr txBox="1"/>
          <p:nvPr/>
        </p:nvSpPr>
        <p:spPr>
          <a:xfrm>
            <a:off x="1107441" y="3389178"/>
            <a:ext cx="6041397" cy="1815882"/>
          </a:xfrm>
          <a:prstGeom prst="rect">
            <a:avLst/>
          </a:prstGeom>
          <a:solidFill>
            <a:srgbClr val="FFFFCC"/>
          </a:solidFill>
          <a:ln w="19050">
            <a:solidFill>
              <a:schemeClr val="tx1"/>
            </a:solidFill>
          </a:ln>
        </p:spPr>
        <p:txBody>
          <a:bodyPr wrap="none" rtlCol="0">
            <a:spAutoFit/>
          </a:bodyPr>
          <a:lstStyle/>
          <a:p>
            <a:r>
              <a:rPr lang="en-US" sz="3200" b="1" u="sng" dirty="0"/>
              <a:t>Legislative Action Center (LAC)</a:t>
            </a:r>
            <a:r>
              <a:rPr lang="en-US" sz="3200" b="1" dirty="0"/>
              <a:t>:</a:t>
            </a:r>
          </a:p>
          <a:p>
            <a:endParaRPr lang="en-US" sz="2000" b="1" dirty="0"/>
          </a:p>
          <a:p>
            <a:pPr marL="514350" indent="-514350">
              <a:buAutoNum type="arabicPeriod"/>
            </a:pPr>
            <a:r>
              <a:rPr lang="en-US" sz="2800" b="1" dirty="0"/>
              <a:t>Register/Sign Up</a:t>
            </a:r>
          </a:p>
          <a:p>
            <a:pPr marL="514350" indent="-514350">
              <a:buAutoNum type="arabicPeriod"/>
            </a:pPr>
            <a:r>
              <a:rPr lang="en-US" sz="2800" b="1" dirty="0"/>
              <a:t>Respond to Calls to Action</a:t>
            </a:r>
          </a:p>
        </p:txBody>
      </p:sp>
    </p:spTree>
    <p:extLst>
      <p:ext uri="{BB962C8B-B14F-4D97-AF65-F5344CB8AC3E}">
        <p14:creationId xmlns:p14="http://schemas.microsoft.com/office/powerpoint/2010/main" val="40305859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0A5CC0-D173-7A0A-E55D-A403CC753D1C}"/>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7790F5E5-932D-9458-B9D0-8D92935EA3B5}"/>
              </a:ext>
            </a:extLst>
          </p:cNvPr>
          <p:cNvGrpSpPr/>
          <p:nvPr/>
        </p:nvGrpSpPr>
        <p:grpSpPr>
          <a:xfrm>
            <a:off x="10235381" y="304800"/>
            <a:ext cx="1733235" cy="1365133"/>
            <a:chOff x="10389067" y="178247"/>
            <a:chExt cx="1484560" cy="1138087"/>
          </a:xfrm>
        </p:grpSpPr>
        <p:pic>
          <p:nvPicPr>
            <p:cNvPr id="5" name="Picture 4">
              <a:extLst>
                <a:ext uri="{FF2B5EF4-FFF2-40B4-BE49-F238E27FC236}">
                  <a16:creationId xmlns:a16="http://schemas.microsoft.com/office/drawing/2014/main" id="{F5C79EA8-FB3E-042E-D3C7-C496FD9BEBFE}"/>
                </a:ext>
              </a:extLst>
            </p:cNvPr>
            <p:cNvPicPr>
              <a:picLocks noChangeAspect="1"/>
            </p:cNvPicPr>
            <p:nvPr/>
          </p:nvPicPr>
          <p:blipFill>
            <a:blip r:embed="rId2"/>
            <a:stretch>
              <a:fillRect/>
            </a:stretch>
          </p:blipFill>
          <p:spPr>
            <a:xfrm>
              <a:off x="10389067" y="178247"/>
              <a:ext cx="855038" cy="845811"/>
            </a:xfrm>
            <a:prstGeom prst="rect">
              <a:avLst/>
            </a:prstGeom>
          </p:spPr>
        </p:pic>
        <p:pic>
          <p:nvPicPr>
            <p:cNvPr id="7" name="Picture 6" descr="A logo with red arrows&#10;&#10;Description automatically generated">
              <a:extLst>
                <a:ext uri="{FF2B5EF4-FFF2-40B4-BE49-F238E27FC236}">
                  <a16:creationId xmlns:a16="http://schemas.microsoft.com/office/drawing/2014/main" id="{43B13057-6900-D5B5-3FE6-0848D4C4AF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0548" y="470524"/>
              <a:ext cx="793079" cy="845810"/>
            </a:xfrm>
            <a:prstGeom prst="rect">
              <a:avLst/>
            </a:prstGeom>
          </p:spPr>
        </p:pic>
      </p:grpSp>
      <p:pic>
        <p:nvPicPr>
          <p:cNvPr id="9" name="Picture 8" descr="A logo with stars and a red star&#10;&#10;Description automatically generated">
            <a:extLst>
              <a:ext uri="{FF2B5EF4-FFF2-40B4-BE49-F238E27FC236}">
                <a16:creationId xmlns:a16="http://schemas.microsoft.com/office/drawing/2014/main" id="{2CE7A3AD-FAC9-60AD-1EB1-DED94C41A7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390" y="114456"/>
            <a:ext cx="1427327" cy="1745521"/>
          </a:xfrm>
          <a:prstGeom prst="rect">
            <a:avLst/>
          </a:prstGeom>
        </p:spPr>
      </p:pic>
      <p:sp>
        <p:nvSpPr>
          <p:cNvPr id="11" name="TextBox 10">
            <a:extLst>
              <a:ext uri="{FF2B5EF4-FFF2-40B4-BE49-F238E27FC236}">
                <a16:creationId xmlns:a16="http://schemas.microsoft.com/office/drawing/2014/main" id="{A32A6946-C0A0-2928-2F17-00A3BE621D0C}"/>
              </a:ext>
            </a:extLst>
          </p:cNvPr>
          <p:cNvSpPr txBox="1"/>
          <p:nvPr/>
        </p:nvSpPr>
        <p:spPr>
          <a:xfrm>
            <a:off x="2024011" y="6446549"/>
            <a:ext cx="816127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2850"/>
                </a:solidFill>
                <a:effectLst>
                  <a:outerShdw blurRad="38100" dist="38100" dir="2700000" algn="tl">
                    <a:srgbClr val="000000">
                      <a:alpha val="43137"/>
                    </a:srgbClr>
                  </a:outerShdw>
                </a:effectLst>
                <a:uLnTx/>
                <a:uFillTx/>
                <a:latin typeface="Calibri" panose="020F0502020204030204"/>
                <a:ea typeface="+mn-ea"/>
                <a:cs typeface="+mn-cs"/>
              </a:rPr>
              <a:t>Legislative Advocacy  –  Philanthropy &amp; Community Service  –  Camaraderie</a:t>
            </a:r>
          </a:p>
        </p:txBody>
      </p:sp>
      <p:pic>
        <p:nvPicPr>
          <p:cNvPr id="12" name="Picture 11">
            <a:extLst>
              <a:ext uri="{FF2B5EF4-FFF2-40B4-BE49-F238E27FC236}">
                <a16:creationId xmlns:a16="http://schemas.microsoft.com/office/drawing/2014/main" id="{BCE91427-4E22-2374-409A-0CCBA50EFD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5257" y="1577241"/>
            <a:ext cx="6658462" cy="81037"/>
          </a:xfrm>
          <a:prstGeom prst="rect">
            <a:avLst/>
          </a:prstGeom>
        </p:spPr>
      </p:pic>
      <p:sp>
        <p:nvSpPr>
          <p:cNvPr id="14" name="TextBox 13">
            <a:extLst>
              <a:ext uri="{FF2B5EF4-FFF2-40B4-BE49-F238E27FC236}">
                <a16:creationId xmlns:a16="http://schemas.microsoft.com/office/drawing/2014/main" id="{58319672-3DCB-E92E-6A7C-DAD815795219}"/>
              </a:ext>
            </a:extLst>
          </p:cNvPr>
          <p:cNvSpPr txBox="1"/>
          <p:nvPr/>
        </p:nvSpPr>
        <p:spPr>
          <a:xfrm>
            <a:off x="4617489" y="11347"/>
            <a:ext cx="2979470"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002850"/>
                </a:solidFill>
                <a:effectLst>
                  <a:outerShdw blurRad="38100" dist="38100" dir="2700000" algn="tl">
                    <a:srgbClr val="000000">
                      <a:alpha val="43137"/>
                    </a:srgbClr>
                  </a:outerShdw>
                </a:effectLst>
                <a:uLnTx/>
                <a:uFillTx/>
                <a:latin typeface="Calibri" panose="020F0502020204030204"/>
                <a:ea typeface="+mn-ea"/>
                <a:cs typeface="+mn-cs"/>
              </a:rPr>
              <a:t>“NEVER STOP SERVING”</a:t>
            </a:r>
          </a:p>
        </p:txBody>
      </p:sp>
      <p:sp>
        <p:nvSpPr>
          <p:cNvPr id="2" name="TextBox 1">
            <a:extLst>
              <a:ext uri="{FF2B5EF4-FFF2-40B4-BE49-F238E27FC236}">
                <a16:creationId xmlns:a16="http://schemas.microsoft.com/office/drawing/2014/main" id="{94AF1032-C0CF-4A5F-C8D4-7A88E09D2F8A}"/>
              </a:ext>
            </a:extLst>
          </p:cNvPr>
          <p:cNvSpPr txBox="1"/>
          <p:nvPr/>
        </p:nvSpPr>
        <p:spPr>
          <a:xfrm>
            <a:off x="4158900" y="655386"/>
            <a:ext cx="3509294"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Membership</a:t>
            </a:r>
          </a:p>
        </p:txBody>
      </p:sp>
      <p:sp>
        <p:nvSpPr>
          <p:cNvPr id="3" name="TextBox 2">
            <a:extLst>
              <a:ext uri="{FF2B5EF4-FFF2-40B4-BE49-F238E27FC236}">
                <a16:creationId xmlns:a16="http://schemas.microsoft.com/office/drawing/2014/main" id="{1577CDFA-9596-6424-8C13-DB3B14B003CF}"/>
              </a:ext>
            </a:extLst>
          </p:cNvPr>
          <p:cNvSpPr txBox="1"/>
          <p:nvPr/>
        </p:nvSpPr>
        <p:spPr>
          <a:xfrm>
            <a:off x="3516375" y="2659559"/>
            <a:ext cx="5137771"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ptos" panose="02110004020202020204"/>
                <a:ea typeface="+mn-ea"/>
                <a:cs typeface="+mn-cs"/>
              </a:rPr>
              <a:t>Charlie Finnigan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Aptos" panose="02110004020202020204"/>
              </a:rPr>
              <a:t>Lt. Col. USAF (Ret)</a:t>
            </a:r>
            <a:endParaRPr kumimoji="0" lang="en-US" sz="44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964933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54888-B713-167B-15A1-C1E3A922AF59}"/>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E016FED7-DDBB-E326-0423-1F3F2A912650}"/>
              </a:ext>
            </a:extLst>
          </p:cNvPr>
          <p:cNvGrpSpPr/>
          <p:nvPr/>
        </p:nvGrpSpPr>
        <p:grpSpPr>
          <a:xfrm>
            <a:off x="10235381" y="304800"/>
            <a:ext cx="1733235" cy="1365133"/>
            <a:chOff x="10389067" y="178247"/>
            <a:chExt cx="1484560" cy="1138087"/>
          </a:xfrm>
        </p:grpSpPr>
        <p:pic>
          <p:nvPicPr>
            <p:cNvPr id="5" name="Picture 4">
              <a:extLst>
                <a:ext uri="{FF2B5EF4-FFF2-40B4-BE49-F238E27FC236}">
                  <a16:creationId xmlns:a16="http://schemas.microsoft.com/office/drawing/2014/main" id="{8DD42DEA-C760-AA75-9A72-006605429BED}"/>
                </a:ext>
              </a:extLst>
            </p:cNvPr>
            <p:cNvPicPr>
              <a:picLocks noChangeAspect="1"/>
            </p:cNvPicPr>
            <p:nvPr/>
          </p:nvPicPr>
          <p:blipFill>
            <a:blip r:embed="rId2"/>
            <a:stretch>
              <a:fillRect/>
            </a:stretch>
          </p:blipFill>
          <p:spPr>
            <a:xfrm>
              <a:off x="10389067" y="178247"/>
              <a:ext cx="855038" cy="845811"/>
            </a:xfrm>
            <a:prstGeom prst="rect">
              <a:avLst/>
            </a:prstGeom>
          </p:spPr>
        </p:pic>
        <p:pic>
          <p:nvPicPr>
            <p:cNvPr id="7" name="Picture 6" descr="A logo with red arrows&#10;&#10;Description automatically generated">
              <a:extLst>
                <a:ext uri="{FF2B5EF4-FFF2-40B4-BE49-F238E27FC236}">
                  <a16:creationId xmlns:a16="http://schemas.microsoft.com/office/drawing/2014/main" id="{B409E755-E5BA-1713-2A03-D4705D7391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0548" y="470524"/>
              <a:ext cx="793079" cy="845810"/>
            </a:xfrm>
            <a:prstGeom prst="rect">
              <a:avLst/>
            </a:prstGeom>
          </p:spPr>
        </p:pic>
      </p:grpSp>
      <p:pic>
        <p:nvPicPr>
          <p:cNvPr id="9" name="Picture 8" descr="A logo with stars and a red star&#10;&#10;Description automatically generated">
            <a:extLst>
              <a:ext uri="{FF2B5EF4-FFF2-40B4-BE49-F238E27FC236}">
                <a16:creationId xmlns:a16="http://schemas.microsoft.com/office/drawing/2014/main" id="{4A3ECFB3-F7CB-6626-FFDE-EC2454369D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390" y="114456"/>
            <a:ext cx="1427327" cy="1745521"/>
          </a:xfrm>
          <a:prstGeom prst="rect">
            <a:avLst/>
          </a:prstGeom>
        </p:spPr>
      </p:pic>
      <p:sp>
        <p:nvSpPr>
          <p:cNvPr id="11" name="TextBox 10">
            <a:extLst>
              <a:ext uri="{FF2B5EF4-FFF2-40B4-BE49-F238E27FC236}">
                <a16:creationId xmlns:a16="http://schemas.microsoft.com/office/drawing/2014/main" id="{6B219BC4-390C-8A70-B1BA-A79061A9ABB8}"/>
              </a:ext>
            </a:extLst>
          </p:cNvPr>
          <p:cNvSpPr txBox="1"/>
          <p:nvPr/>
        </p:nvSpPr>
        <p:spPr>
          <a:xfrm>
            <a:off x="2024011" y="6446549"/>
            <a:ext cx="816127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2850"/>
                </a:solidFill>
                <a:effectLst>
                  <a:outerShdw blurRad="38100" dist="38100" dir="2700000" algn="tl">
                    <a:srgbClr val="000000">
                      <a:alpha val="43137"/>
                    </a:srgbClr>
                  </a:outerShdw>
                </a:effectLst>
                <a:uLnTx/>
                <a:uFillTx/>
                <a:latin typeface="Calibri" panose="020F0502020204030204"/>
                <a:ea typeface="+mn-ea"/>
                <a:cs typeface="+mn-cs"/>
              </a:rPr>
              <a:t>Legislative Advocacy  –  Philanthropy &amp; Community Service  –  Camaraderie</a:t>
            </a:r>
          </a:p>
        </p:txBody>
      </p:sp>
      <p:pic>
        <p:nvPicPr>
          <p:cNvPr id="12" name="Picture 11">
            <a:extLst>
              <a:ext uri="{FF2B5EF4-FFF2-40B4-BE49-F238E27FC236}">
                <a16:creationId xmlns:a16="http://schemas.microsoft.com/office/drawing/2014/main" id="{EFC021F2-5852-8F04-42D7-D3FCCB46CB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5257" y="1577241"/>
            <a:ext cx="6658462" cy="81037"/>
          </a:xfrm>
          <a:prstGeom prst="rect">
            <a:avLst/>
          </a:prstGeom>
        </p:spPr>
      </p:pic>
      <p:sp>
        <p:nvSpPr>
          <p:cNvPr id="14" name="TextBox 13">
            <a:extLst>
              <a:ext uri="{FF2B5EF4-FFF2-40B4-BE49-F238E27FC236}">
                <a16:creationId xmlns:a16="http://schemas.microsoft.com/office/drawing/2014/main" id="{49AB5BD2-B176-6267-B079-B3C192C927B2}"/>
              </a:ext>
            </a:extLst>
          </p:cNvPr>
          <p:cNvSpPr txBox="1"/>
          <p:nvPr/>
        </p:nvSpPr>
        <p:spPr>
          <a:xfrm>
            <a:off x="4617489" y="11347"/>
            <a:ext cx="2979470"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002850"/>
                </a:solidFill>
                <a:effectLst>
                  <a:outerShdw blurRad="38100" dist="38100" dir="2700000" algn="tl">
                    <a:srgbClr val="000000">
                      <a:alpha val="43137"/>
                    </a:srgbClr>
                  </a:outerShdw>
                </a:effectLst>
                <a:uLnTx/>
                <a:uFillTx/>
                <a:latin typeface="Calibri" panose="020F0502020204030204"/>
                <a:ea typeface="+mn-ea"/>
                <a:cs typeface="+mn-cs"/>
              </a:rPr>
              <a:t>“NEVER STOP SERVING”</a:t>
            </a:r>
          </a:p>
        </p:txBody>
      </p:sp>
      <p:sp>
        <p:nvSpPr>
          <p:cNvPr id="2" name="TextBox 1">
            <a:extLst>
              <a:ext uri="{FF2B5EF4-FFF2-40B4-BE49-F238E27FC236}">
                <a16:creationId xmlns:a16="http://schemas.microsoft.com/office/drawing/2014/main" id="{F9AAB864-BBFA-B58D-575C-098D35085BCD}"/>
              </a:ext>
            </a:extLst>
          </p:cNvPr>
          <p:cNvSpPr txBox="1"/>
          <p:nvPr/>
        </p:nvSpPr>
        <p:spPr>
          <a:xfrm>
            <a:off x="3609069" y="655386"/>
            <a:ext cx="4608955"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Arial" panose="020B0604020202020204" pitchFamily="34" charset="0"/>
                <a:cs typeface="Arial" panose="020B0604020202020204" pitchFamily="34" charset="0"/>
              </a:rPr>
              <a:t>Data Processing</a:t>
            </a:r>
            <a:endPar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BEF77283-2C30-213D-CC29-21176F8FB5B7}"/>
              </a:ext>
            </a:extLst>
          </p:cNvPr>
          <p:cNvSpPr txBox="1"/>
          <p:nvPr/>
        </p:nvSpPr>
        <p:spPr>
          <a:xfrm>
            <a:off x="3516375" y="2659559"/>
            <a:ext cx="5137771"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Aptos" panose="02110004020202020204"/>
              </a:rPr>
              <a:t>Dave </a:t>
            </a:r>
            <a:r>
              <a:rPr lang="en-US" sz="4400" b="1" dirty="0" err="1">
                <a:solidFill>
                  <a:prstClr val="black"/>
                </a:solidFill>
                <a:latin typeface="Aptos" panose="02110004020202020204"/>
              </a:rPr>
              <a:t>Kriete</a:t>
            </a:r>
            <a:endParaRPr lang="en-US" sz="4400" b="1" dirty="0">
              <a:solidFill>
                <a:prstClr val="black"/>
              </a:solidFill>
              <a:latin typeface="Aptos" panose="021100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ptos" panose="02110004020202020204"/>
                <a:ea typeface="+mn-ea"/>
                <a:cs typeface="+mn-cs"/>
              </a:rPr>
              <a:t>VADM USN (Ret)</a:t>
            </a:r>
          </a:p>
        </p:txBody>
      </p:sp>
    </p:spTree>
    <p:extLst>
      <p:ext uri="{BB962C8B-B14F-4D97-AF65-F5344CB8AC3E}">
        <p14:creationId xmlns:p14="http://schemas.microsoft.com/office/powerpoint/2010/main" val="39293633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70714-C304-96CA-7286-015131A38CFE}"/>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E81D7873-8DD7-6A0E-0664-2FA95F2DAF1E}"/>
              </a:ext>
            </a:extLst>
          </p:cNvPr>
          <p:cNvGrpSpPr/>
          <p:nvPr/>
        </p:nvGrpSpPr>
        <p:grpSpPr>
          <a:xfrm>
            <a:off x="10235381" y="304800"/>
            <a:ext cx="1733235" cy="1365133"/>
            <a:chOff x="10389067" y="178247"/>
            <a:chExt cx="1484560" cy="1138087"/>
          </a:xfrm>
        </p:grpSpPr>
        <p:pic>
          <p:nvPicPr>
            <p:cNvPr id="5" name="Picture 4">
              <a:extLst>
                <a:ext uri="{FF2B5EF4-FFF2-40B4-BE49-F238E27FC236}">
                  <a16:creationId xmlns:a16="http://schemas.microsoft.com/office/drawing/2014/main" id="{C41916BE-7CBC-808F-E264-428889D27041}"/>
                </a:ext>
              </a:extLst>
            </p:cNvPr>
            <p:cNvPicPr>
              <a:picLocks noChangeAspect="1"/>
            </p:cNvPicPr>
            <p:nvPr/>
          </p:nvPicPr>
          <p:blipFill>
            <a:blip r:embed="rId2"/>
            <a:stretch>
              <a:fillRect/>
            </a:stretch>
          </p:blipFill>
          <p:spPr>
            <a:xfrm>
              <a:off x="10389067" y="178247"/>
              <a:ext cx="855038" cy="845811"/>
            </a:xfrm>
            <a:prstGeom prst="rect">
              <a:avLst/>
            </a:prstGeom>
          </p:spPr>
        </p:pic>
        <p:pic>
          <p:nvPicPr>
            <p:cNvPr id="7" name="Picture 6" descr="A logo with red arrows&#10;&#10;Description automatically generated">
              <a:extLst>
                <a:ext uri="{FF2B5EF4-FFF2-40B4-BE49-F238E27FC236}">
                  <a16:creationId xmlns:a16="http://schemas.microsoft.com/office/drawing/2014/main" id="{5BAA2461-5C32-BE09-7E8C-002E140E7A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0548" y="470524"/>
              <a:ext cx="793079" cy="845810"/>
            </a:xfrm>
            <a:prstGeom prst="rect">
              <a:avLst/>
            </a:prstGeom>
          </p:spPr>
        </p:pic>
      </p:grpSp>
      <p:pic>
        <p:nvPicPr>
          <p:cNvPr id="9" name="Picture 8" descr="A logo with stars and a red star&#10;&#10;Description automatically generated">
            <a:extLst>
              <a:ext uri="{FF2B5EF4-FFF2-40B4-BE49-F238E27FC236}">
                <a16:creationId xmlns:a16="http://schemas.microsoft.com/office/drawing/2014/main" id="{0A88B592-2A85-AAAF-2263-2D588D07A4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390" y="114456"/>
            <a:ext cx="1427327" cy="1745521"/>
          </a:xfrm>
          <a:prstGeom prst="rect">
            <a:avLst/>
          </a:prstGeom>
        </p:spPr>
      </p:pic>
      <p:sp>
        <p:nvSpPr>
          <p:cNvPr id="11" name="TextBox 10">
            <a:extLst>
              <a:ext uri="{FF2B5EF4-FFF2-40B4-BE49-F238E27FC236}">
                <a16:creationId xmlns:a16="http://schemas.microsoft.com/office/drawing/2014/main" id="{4672B09A-8077-976D-67EF-33CAC2BE1E54}"/>
              </a:ext>
            </a:extLst>
          </p:cNvPr>
          <p:cNvSpPr txBox="1"/>
          <p:nvPr/>
        </p:nvSpPr>
        <p:spPr>
          <a:xfrm>
            <a:off x="2024011" y="6446549"/>
            <a:ext cx="816127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2850"/>
                </a:solidFill>
                <a:effectLst>
                  <a:outerShdw blurRad="38100" dist="38100" dir="2700000" algn="tl">
                    <a:srgbClr val="000000">
                      <a:alpha val="43137"/>
                    </a:srgbClr>
                  </a:outerShdw>
                </a:effectLst>
                <a:uLnTx/>
                <a:uFillTx/>
                <a:latin typeface="Calibri" panose="020F0502020204030204"/>
                <a:ea typeface="+mn-ea"/>
                <a:cs typeface="+mn-cs"/>
              </a:rPr>
              <a:t>Legislative Advocacy  –  Philanthropy &amp; Community Service  –  Camaraderie</a:t>
            </a:r>
          </a:p>
        </p:txBody>
      </p:sp>
      <p:pic>
        <p:nvPicPr>
          <p:cNvPr id="12" name="Picture 11">
            <a:extLst>
              <a:ext uri="{FF2B5EF4-FFF2-40B4-BE49-F238E27FC236}">
                <a16:creationId xmlns:a16="http://schemas.microsoft.com/office/drawing/2014/main" id="{FDA7E55B-0F09-217A-DB66-2C792EE378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5257" y="1577241"/>
            <a:ext cx="6658462" cy="81037"/>
          </a:xfrm>
          <a:prstGeom prst="rect">
            <a:avLst/>
          </a:prstGeom>
        </p:spPr>
      </p:pic>
      <p:sp>
        <p:nvSpPr>
          <p:cNvPr id="14" name="TextBox 13">
            <a:extLst>
              <a:ext uri="{FF2B5EF4-FFF2-40B4-BE49-F238E27FC236}">
                <a16:creationId xmlns:a16="http://schemas.microsoft.com/office/drawing/2014/main" id="{6EF4E628-C3A2-D252-F32A-EA2EB7C2D1E0}"/>
              </a:ext>
            </a:extLst>
          </p:cNvPr>
          <p:cNvSpPr txBox="1"/>
          <p:nvPr/>
        </p:nvSpPr>
        <p:spPr>
          <a:xfrm>
            <a:off x="4617489" y="11347"/>
            <a:ext cx="2979470"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002850"/>
                </a:solidFill>
                <a:effectLst>
                  <a:outerShdw blurRad="38100" dist="38100" dir="2700000" algn="tl">
                    <a:srgbClr val="000000">
                      <a:alpha val="43137"/>
                    </a:srgbClr>
                  </a:outerShdw>
                </a:effectLst>
                <a:uLnTx/>
                <a:uFillTx/>
                <a:latin typeface="Calibri" panose="020F0502020204030204"/>
                <a:ea typeface="+mn-ea"/>
                <a:cs typeface="+mn-cs"/>
              </a:rPr>
              <a:t>“NEVER STOP SERVING”</a:t>
            </a:r>
          </a:p>
        </p:txBody>
      </p:sp>
      <p:sp>
        <p:nvSpPr>
          <p:cNvPr id="2" name="TextBox 1">
            <a:extLst>
              <a:ext uri="{FF2B5EF4-FFF2-40B4-BE49-F238E27FC236}">
                <a16:creationId xmlns:a16="http://schemas.microsoft.com/office/drawing/2014/main" id="{682C2C8E-31C2-9C7D-54F5-6CDE532DAB45}"/>
              </a:ext>
            </a:extLst>
          </p:cNvPr>
          <p:cNvSpPr txBox="1"/>
          <p:nvPr/>
        </p:nvSpPr>
        <p:spPr>
          <a:xfrm>
            <a:off x="2369951" y="655386"/>
            <a:ext cx="7087198"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Surviving Spouse Liaison</a:t>
            </a:r>
          </a:p>
        </p:txBody>
      </p:sp>
      <p:sp>
        <p:nvSpPr>
          <p:cNvPr id="3" name="TextBox 2">
            <a:extLst>
              <a:ext uri="{FF2B5EF4-FFF2-40B4-BE49-F238E27FC236}">
                <a16:creationId xmlns:a16="http://schemas.microsoft.com/office/drawing/2014/main" id="{14F0BAA9-F112-6FD2-D250-7ADD6670CFA4}"/>
              </a:ext>
            </a:extLst>
          </p:cNvPr>
          <p:cNvSpPr txBox="1"/>
          <p:nvPr/>
        </p:nvSpPr>
        <p:spPr>
          <a:xfrm>
            <a:off x="1097280" y="1859977"/>
            <a:ext cx="9804399"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ptos" panose="02110004020202020204"/>
                <a:ea typeface="+mn-ea"/>
                <a:cs typeface="+mn-cs"/>
              </a:rPr>
              <a:t>Mary Gustafson, </a:t>
            </a:r>
            <a:r>
              <a:rPr lang="en-US" sz="4400" b="1" dirty="0">
                <a:solidFill>
                  <a:prstClr val="black"/>
                </a:solidFill>
                <a:latin typeface="Aptos" panose="02110004020202020204"/>
              </a:rPr>
              <a:t>CAPT USPHS (Ret)</a:t>
            </a:r>
            <a:endParaRPr kumimoji="0" lang="en-US" sz="44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5E2CB242-FA53-D3AB-5BB6-27B663BFE20C}"/>
              </a:ext>
            </a:extLst>
          </p:cNvPr>
          <p:cNvSpPr txBox="1"/>
          <p:nvPr/>
        </p:nvSpPr>
        <p:spPr>
          <a:xfrm>
            <a:off x="819644" y="2797753"/>
            <a:ext cx="10414000" cy="3500958"/>
          </a:xfrm>
          <a:prstGeom prst="rect">
            <a:avLst/>
          </a:prstGeom>
          <a:noFill/>
        </p:spPr>
        <p:txBody>
          <a:bodyPr wrap="square">
            <a:spAutoFit/>
          </a:bodyPr>
          <a:lstStyle/>
          <a:p>
            <a:pPr marL="285750" indent="-285750">
              <a:buFont typeface="Arial" panose="020B0604020202020204" pitchFamily="34" charset="0"/>
              <a:buChar char="•"/>
            </a:pPr>
            <a:r>
              <a:rPr lang="en-US" sz="2800" b="1" dirty="0">
                <a:solidFill>
                  <a:srgbClr val="000000"/>
                </a:solidFill>
              </a:rPr>
              <a:t>Spouses: Save the Date</a:t>
            </a:r>
          </a:p>
          <a:p>
            <a:pPr marL="285750" indent="-285750">
              <a:buFont typeface="Arial" panose="020B0604020202020204" pitchFamily="34" charset="0"/>
              <a:buChar char="•"/>
            </a:pPr>
            <a:endParaRPr lang="en-US" sz="1050" b="1" dirty="0">
              <a:solidFill>
                <a:srgbClr val="000000"/>
              </a:solidFill>
            </a:endParaRPr>
          </a:p>
          <a:p>
            <a:pPr marL="285750" indent="-285750">
              <a:buFont typeface="Arial" panose="020B0604020202020204" pitchFamily="34" charset="0"/>
              <a:buChar char="•"/>
            </a:pPr>
            <a:r>
              <a:rPr lang="en-US" sz="2800" b="1" dirty="0">
                <a:solidFill>
                  <a:srgbClr val="000000"/>
                </a:solidFill>
              </a:rPr>
              <a:t>May 13 luncheon meeting</a:t>
            </a:r>
          </a:p>
          <a:p>
            <a:pPr marL="285750" indent="-285750">
              <a:buFont typeface="Arial" panose="020B0604020202020204" pitchFamily="34" charset="0"/>
              <a:buChar char="•"/>
            </a:pPr>
            <a:endParaRPr lang="en-US" sz="900" b="1" dirty="0">
              <a:solidFill>
                <a:srgbClr val="000000"/>
              </a:solidFill>
            </a:endParaRPr>
          </a:p>
          <a:p>
            <a:pPr marL="285750" indent="-285750">
              <a:buFont typeface="Arial" panose="020B0604020202020204" pitchFamily="34" charset="0"/>
              <a:buChar char="•"/>
            </a:pPr>
            <a:r>
              <a:rPr lang="en-US" sz="2800" b="1" dirty="0">
                <a:solidFill>
                  <a:srgbClr val="000000"/>
                </a:solidFill>
              </a:rPr>
              <a:t>Guest speaker: Pat Green, a surviving spouse</a:t>
            </a:r>
          </a:p>
          <a:p>
            <a:pPr marL="285750" indent="-285750">
              <a:buFont typeface="Arial" panose="020B0604020202020204" pitchFamily="34" charset="0"/>
              <a:buChar char="•"/>
            </a:pPr>
            <a:endParaRPr lang="en-US" sz="1000" b="1" dirty="0">
              <a:solidFill>
                <a:srgbClr val="000000"/>
              </a:solidFill>
            </a:endParaRPr>
          </a:p>
          <a:p>
            <a:pPr marL="285750" indent="-285750">
              <a:buFont typeface="Arial" panose="020B0604020202020204" pitchFamily="34" charset="0"/>
              <a:buChar char="•"/>
            </a:pPr>
            <a:r>
              <a:rPr lang="en-US" sz="2800" b="1" dirty="0">
                <a:solidFill>
                  <a:srgbClr val="000000"/>
                </a:solidFill>
              </a:rPr>
              <a:t>President, MOAA’s Surviving Spouse Virtual Chapter</a:t>
            </a:r>
          </a:p>
          <a:p>
            <a:pPr marL="285750" indent="-285750">
              <a:buFont typeface="Arial" panose="020B0604020202020204" pitchFamily="34" charset="0"/>
              <a:buChar char="•"/>
            </a:pPr>
            <a:endParaRPr lang="en-US" sz="1000" b="1" dirty="0">
              <a:solidFill>
                <a:srgbClr val="000000"/>
              </a:solidFill>
            </a:endParaRPr>
          </a:p>
          <a:p>
            <a:pPr marL="285750" indent="-285750">
              <a:buFont typeface="Arial" panose="020B0604020202020204" pitchFamily="34" charset="0"/>
              <a:buChar char="•"/>
            </a:pPr>
            <a:r>
              <a:rPr lang="en-US" sz="2800" b="1" dirty="0">
                <a:solidFill>
                  <a:srgbClr val="000000"/>
                </a:solidFill>
              </a:rPr>
              <a:t>Member, MOAA’s Surviving Spouse Advisory Council</a:t>
            </a:r>
          </a:p>
          <a:p>
            <a:pPr marL="285750" indent="-285750">
              <a:buFont typeface="Arial" panose="020B0604020202020204" pitchFamily="34" charset="0"/>
              <a:buChar char="•"/>
            </a:pPr>
            <a:endParaRPr lang="en-US" sz="1000" b="1" dirty="0">
              <a:solidFill>
                <a:srgbClr val="000000"/>
              </a:solidFill>
            </a:endParaRPr>
          </a:p>
          <a:p>
            <a:pPr marL="285750" indent="-285750">
              <a:buFont typeface="Arial" panose="020B0604020202020204" pitchFamily="34" charset="0"/>
              <a:buChar char="•"/>
            </a:pPr>
            <a:r>
              <a:rPr lang="en-US" sz="2800" b="1" dirty="0">
                <a:solidFill>
                  <a:srgbClr val="000000"/>
                </a:solidFill>
              </a:rPr>
              <a:t>Important Information to Know When the Time Comes</a:t>
            </a:r>
          </a:p>
        </p:txBody>
      </p:sp>
    </p:spTree>
    <p:extLst>
      <p:ext uri="{BB962C8B-B14F-4D97-AF65-F5344CB8AC3E}">
        <p14:creationId xmlns:p14="http://schemas.microsoft.com/office/powerpoint/2010/main" val="17074564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065B4-D42A-44DE-18AE-CBCBA555F5D0}"/>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76CFD1DE-00A7-85D8-E8B9-C78A25A704A9}"/>
              </a:ext>
            </a:extLst>
          </p:cNvPr>
          <p:cNvGrpSpPr/>
          <p:nvPr/>
        </p:nvGrpSpPr>
        <p:grpSpPr>
          <a:xfrm>
            <a:off x="10235381" y="304800"/>
            <a:ext cx="1733235" cy="1365133"/>
            <a:chOff x="10389067" y="178247"/>
            <a:chExt cx="1484560" cy="1138087"/>
          </a:xfrm>
        </p:grpSpPr>
        <p:pic>
          <p:nvPicPr>
            <p:cNvPr id="5" name="Picture 4">
              <a:extLst>
                <a:ext uri="{FF2B5EF4-FFF2-40B4-BE49-F238E27FC236}">
                  <a16:creationId xmlns:a16="http://schemas.microsoft.com/office/drawing/2014/main" id="{84FC35F1-A4BD-49C9-8A17-3B5E6AE0FD05}"/>
                </a:ext>
              </a:extLst>
            </p:cNvPr>
            <p:cNvPicPr>
              <a:picLocks noChangeAspect="1"/>
            </p:cNvPicPr>
            <p:nvPr/>
          </p:nvPicPr>
          <p:blipFill>
            <a:blip r:embed="rId2"/>
            <a:stretch>
              <a:fillRect/>
            </a:stretch>
          </p:blipFill>
          <p:spPr>
            <a:xfrm>
              <a:off x="10389067" y="178247"/>
              <a:ext cx="855038" cy="845811"/>
            </a:xfrm>
            <a:prstGeom prst="rect">
              <a:avLst/>
            </a:prstGeom>
          </p:spPr>
        </p:pic>
        <p:pic>
          <p:nvPicPr>
            <p:cNvPr id="7" name="Picture 6" descr="A logo with red arrows&#10;&#10;Description automatically generated">
              <a:extLst>
                <a:ext uri="{FF2B5EF4-FFF2-40B4-BE49-F238E27FC236}">
                  <a16:creationId xmlns:a16="http://schemas.microsoft.com/office/drawing/2014/main" id="{FBD0C6E2-8D4B-C5D6-7B30-F0EF167722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0548" y="470524"/>
              <a:ext cx="793079" cy="845810"/>
            </a:xfrm>
            <a:prstGeom prst="rect">
              <a:avLst/>
            </a:prstGeom>
          </p:spPr>
        </p:pic>
      </p:grpSp>
      <p:pic>
        <p:nvPicPr>
          <p:cNvPr id="9" name="Picture 8" descr="A logo with stars and a red star&#10;&#10;Description automatically generated">
            <a:extLst>
              <a:ext uri="{FF2B5EF4-FFF2-40B4-BE49-F238E27FC236}">
                <a16:creationId xmlns:a16="http://schemas.microsoft.com/office/drawing/2014/main" id="{BFE9A7C0-E2DB-D792-9AB4-F5F1EC92B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390" y="114456"/>
            <a:ext cx="1427327" cy="1745521"/>
          </a:xfrm>
          <a:prstGeom prst="rect">
            <a:avLst/>
          </a:prstGeom>
        </p:spPr>
      </p:pic>
      <p:sp>
        <p:nvSpPr>
          <p:cNvPr id="11" name="TextBox 10">
            <a:extLst>
              <a:ext uri="{FF2B5EF4-FFF2-40B4-BE49-F238E27FC236}">
                <a16:creationId xmlns:a16="http://schemas.microsoft.com/office/drawing/2014/main" id="{41B7C64D-2A5F-5224-881A-A7E60722B591}"/>
              </a:ext>
            </a:extLst>
          </p:cNvPr>
          <p:cNvSpPr txBox="1"/>
          <p:nvPr/>
        </p:nvSpPr>
        <p:spPr>
          <a:xfrm>
            <a:off x="2024011" y="6446549"/>
            <a:ext cx="816127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2850"/>
                </a:solidFill>
                <a:effectLst>
                  <a:outerShdw blurRad="38100" dist="38100" dir="2700000" algn="tl">
                    <a:srgbClr val="000000">
                      <a:alpha val="43137"/>
                    </a:srgbClr>
                  </a:outerShdw>
                </a:effectLst>
                <a:uLnTx/>
                <a:uFillTx/>
                <a:latin typeface="Calibri" panose="020F0502020204030204"/>
                <a:ea typeface="+mn-ea"/>
                <a:cs typeface="+mn-cs"/>
              </a:rPr>
              <a:t>Legislative Advocacy  –  Philanthropy &amp; Community Service  –  Camaraderie</a:t>
            </a:r>
          </a:p>
        </p:txBody>
      </p:sp>
      <p:pic>
        <p:nvPicPr>
          <p:cNvPr id="12" name="Picture 11">
            <a:extLst>
              <a:ext uri="{FF2B5EF4-FFF2-40B4-BE49-F238E27FC236}">
                <a16:creationId xmlns:a16="http://schemas.microsoft.com/office/drawing/2014/main" id="{268079AB-34ED-B814-621B-ACBCC91D85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5257" y="1577241"/>
            <a:ext cx="6658462" cy="81037"/>
          </a:xfrm>
          <a:prstGeom prst="rect">
            <a:avLst/>
          </a:prstGeom>
        </p:spPr>
      </p:pic>
      <p:sp>
        <p:nvSpPr>
          <p:cNvPr id="14" name="TextBox 13">
            <a:extLst>
              <a:ext uri="{FF2B5EF4-FFF2-40B4-BE49-F238E27FC236}">
                <a16:creationId xmlns:a16="http://schemas.microsoft.com/office/drawing/2014/main" id="{9B6D5226-3596-36F8-B487-92D6DB3EB3A2}"/>
              </a:ext>
            </a:extLst>
          </p:cNvPr>
          <p:cNvSpPr txBox="1"/>
          <p:nvPr/>
        </p:nvSpPr>
        <p:spPr>
          <a:xfrm>
            <a:off x="4617489" y="11347"/>
            <a:ext cx="2979470"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002850"/>
                </a:solidFill>
                <a:effectLst>
                  <a:outerShdw blurRad="38100" dist="38100" dir="2700000" algn="tl">
                    <a:srgbClr val="000000">
                      <a:alpha val="43137"/>
                    </a:srgbClr>
                  </a:outerShdw>
                </a:effectLst>
                <a:uLnTx/>
                <a:uFillTx/>
                <a:latin typeface="Calibri" panose="020F0502020204030204"/>
                <a:ea typeface="+mn-ea"/>
                <a:cs typeface="+mn-cs"/>
              </a:rPr>
              <a:t>“NEVER STOP SERVING”</a:t>
            </a:r>
          </a:p>
        </p:txBody>
      </p:sp>
      <p:sp>
        <p:nvSpPr>
          <p:cNvPr id="2" name="TextBox 1">
            <a:extLst>
              <a:ext uri="{FF2B5EF4-FFF2-40B4-BE49-F238E27FC236}">
                <a16:creationId xmlns:a16="http://schemas.microsoft.com/office/drawing/2014/main" id="{749602C2-E5BF-AFC5-305B-E79CE21F92C5}"/>
              </a:ext>
            </a:extLst>
          </p:cNvPr>
          <p:cNvSpPr txBox="1"/>
          <p:nvPr/>
        </p:nvSpPr>
        <p:spPr>
          <a:xfrm>
            <a:off x="4206189" y="655386"/>
            <a:ext cx="3414717"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Fundraising</a:t>
            </a:r>
          </a:p>
        </p:txBody>
      </p:sp>
      <p:sp>
        <p:nvSpPr>
          <p:cNvPr id="3" name="TextBox 2">
            <a:extLst>
              <a:ext uri="{FF2B5EF4-FFF2-40B4-BE49-F238E27FC236}">
                <a16:creationId xmlns:a16="http://schemas.microsoft.com/office/drawing/2014/main" id="{A8F225F0-95AD-EDCB-3283-860F063E210A}"/>
              </a:ext>
            </a:extLst>
          </p:cNvPr>
          <p:cNvSpPr txBox="1"/>
          <p:nvPr/>
        </p:nvSpPr>
        <p:spPr>
          <a:xfrm>
            <a:off x="3344661" y="1810692"/>
            <a:ext cx="5137771"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Aptos" panose="02110004020202020204"/>
              </a:rPr>
              <a:t>Vacant</a:t>
            </a:r>
            <a:endParaRPr kumimoji="0" lang="en-US" sz="44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60D7AA1C-9C9F-A551-D876-7528BD7E62D3}"/>
              </a:ext>
            </a:extLst>
          </p:cNvPr>
          <p:cNvSpPr txBox="1"/>
          <p:nvPr/>
        </p:nvSpPr>
        <p:spPr>
          <a:xfrm>
            <a:off x="760487" y="2765291"/>
            <a:ext cx="10688319" cy="1815882"/>
          </a:xfrm>
          <a:prstGeom prst="rect">
            <a:avLst/>
          </a:prstGeom>
          <a:noFill/>
        </p:spPr>
        <p:txBody>
          <a:bodyPr wrap="square" rtlCol="0">
            <a:spAutoFit/>
          </a:bodyPr>
          <a:lstStyle/>
          <a:p>
            <a:pPr algn="l"/>
            <a:endParaRPr lang="en-US" sz="2800" b="1" dirty="0">
              <a:solidFill>
                <a:srgbClr val="000000"/>
              </a:solidFill>
            </a:endParaRPr>
          </a:p>
          <a:p>
            <a:pPr marL="285750" indent="-285750" algn="l">
              <a:buFont typeface="Arial" panose="020B0604020202020204" pitchFamily="34" charset="0"/>
              <a:buChar char="•"/>
            </a:pPr>
            <a:r>
              <a:rPr lang="en-US" sz="2800" b="1" i="0" dirty="0">
                <a:solidFill>
                  <a:srgbClr val="000000"/>
                </a:solidFill>
                <a:effectLst/>
              </a:rPr>
              <a:t>7 Jun:  Donation Drive, Publix in Yulee 1100-1600</a:t>
            </a:r>
          </a:p>
          <a:p>
            <a:pPr marL="800100" lvl="1" indent="-342900">
              <a:buFont typeface="Wingdings" panose="05000000000000000000" pitchFamily="2" charset="2"/>
              <a:buChar char="Ø"/>
            </a:pPr>
            <a:r>
              <a:rPr lang="en-US" sz="2400" b="1" dirty="0">
                <a:solidFill>
                  <a:srgbClr val="000000"/>
                </a:solidFill>
              </a:rPr>
              <a:t>14 Jun:  Spring Donation Target Day</a:t>
            </a:r>
          </a:p>
          <a:p>
            <a:pPr lvl="1"/>
            <a:endParaRPr lang="en-US" sz="2800" b="1" i="0" dirty="0">
              <a:solidFill>
                <a:srgbClr val="000000"/>
              </a:solidFill>
              <a:effectLst/>
            </a:endParaRPr>
          </a:p>
        </p:txBody>
      </p:sp>
    </p:spTree>
    <p:extLst>
      <p:ext uri="{BB962C8B-B14F-4D97-AF65-F5344CB8AC3E}">
        <p14:creationId xmlns:p14="http://schemas.microsoft.com/office/powerpoint/2010/main" val="16549084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848C39-194A-D293-4C0D-ABC6682964BB}"/>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18596C75-672A-0837-F12F-BBFD05D108F4}"/>
              </a:ext>
            </a:extLst>
          </p:cNvPr>
          <p:cNvGrpSpPr/>
          <p:nvPr/>
        </p:nvGrpSpPr>
        <p:grpSpPr>
          <a:xfrm>
            <a:off x="10235381" y="304800"/>
            <a:ext cx="1733235" cy="1365133"/>
            <a:chOff x="10389067" y="178247"/>
            <a:chExt cx="1484560" cy="1138087"/>
          </a:xfrm>
        </p:grpSpPr>
        <p:pic>
          <p:nvPicPr>
            <p:cNvPr id="5" name="Picture 4">
              <a:extLst>
                <a:ext uri="{FF2B5EF4-FFF2-40B4-BE49-F238E27FC236}">
                  <a16:creationId xmlns:a16="http://schemas.microsoft.com/office/drawing/2014/main" id="{6621B602-0246-2829-F853-8CBD7609BD43}"/>
                </a:ext>
              </a:extLst>
            </p:cNvPr>
            <p:cNvPicPr>
              <a:picLocks noChangeAspect="1"/>
            </p:cNvPicPr>
            <p:nvPr/>
          </p:nvPicPr>
          <p:blipFill>
            <a:blip r:embed="rId2"/>
            <a:stretch>
              <a:fillRect/>
            </a:stretch>
          </p:blipFill>
          <p:spPr>
            <a:xfrm>
              <a:off x="10389067" y="178247"/>
              <a:ext cx="855038" cy="845811"/>
            </a:xfrm>
            <a:prstGeom prst="rect">
              <a:avLst/>
            </a:prstGeom>
          </p:spPr>
        </p:pic>
        <p:pic>
          <p:nvPicPr>
            <p:cNvPr id="7" name="Picture 6" descr="A logo with red arrows&#10;&#10;Description automatically generated">
              <a:extLst>
                <a:ext uri="{FF2B5EF4-FFF2-40B4-BE49-F238E27FC236}">
                  <a16:creationId xmlns:a16="http://schemas.microsoft.com/office/drawing/2014/main" id="{273AA123-5C33-C206-2768-D4B04B66E3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0548" y="470524"/>
              <a:ext cx="793079" cy="845810"/>
            </a:xfrm>
            <a:prstGeom prst="rect">
              <a:avLst/>
            </a:prstGeom>
          </p:spPr>
        </p:pic>
      </p:grpSp>
      <p:pic>
        <p:nvPicPr>
          <p:cNvPr id="9" name="Picture 8" descr="A logo with stars and a red star&#10;&#10;Description automatically generated">
            <a:extLst>
              <a:ext uri="{FF2B5EF4-FFF2-40B4-BE49-F238E27FC236}">
                <a16:creationId xmlns:a16="http://schemas.microsoft.com/office/drawing/2014/main" id="{A17E9C69-D828-BE10-ABB0-74F63C8505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390" y="114456"/>
            <a:ext cx="1427327" cy="1745521"/>
          </a:xfrm>
          <a:prstGeom prst="rect">
            <a:avLst/>
          </a:prstGeom>
        </p:spPr>
      </p:pic>
      <p:sp>
        <p:nvSpPr>
          <p:cNvPr id="11" name="TextBox 10">
            <a:extLst>
              <a:ext uri="{FF2B5EF4-FFF2-40B4-BE49-F238E27FC236}">
                <a16:creationId xmlns:a16="http://schemas.microsoft.com/office/drawing/2014/main" id="{2EAE8FA8-276D-CAEC-AF87-ACEC9C4E14B1}"/>
              </a:ext>
            </a:extLst>
          </p:cNvPr>
          <p:cNvSpPr txBox="1"/>
          <p:nvPr/>
        </p:nvSpPr>
        <p:spPr>
          <a:xfrm>
            <a:off x="2024011" y="6446549"/>
            <a:ext cx="816127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2850"/>
                </a:solidFill>
                <a:effectLst>
                  <a:outerShdw blurRad="38100" dist="38100" dir="2700000" algn="tl">
                    <a:srgbClr val="000000">
                      <a:alpha val="43137"/>
                    </a:srgbClr>
                  </a:outerShdw>
                </a:effectLst>
                <a:uLnTx/>
                <a:uFillTx/>
                <a:latin typeface="Calibri" panose="020F0502020204030204"/>
                <a:ea typeface="+mn-ea"/>
                <a:cs typeface="+mn-cs"/>
              </a:rPr>
              <a:t>Legislative Advocacy  –  Philanthropy &amp; Community Service  –  Camaraderie</a:t>
            </a:r>
          </a:p>
        </p:txBody>
      </p:sp>
      <p:pic>
        <p:nvPicPr>
          <p:cNvPr id="12" name="Picture 11">
            <a:extLst>
              <a:ext uri="{FF2B5EF4-FFF2-40B4-BE49-F238E27FC236}">
                <a16:creationId xmlns:a16="http://schemas.microsoft.com/office/drawing/2014/main" id="{C3F49C12-2117-0B95-45B9-D180D215D9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5257" y="1577241"/>
            <a:ext cx="6658462" cy="81037"/>
          </a:xfrm>
          <a:prstGeom prst="rect">
            <a:avLst/>
          </a:prstGeom>
        </p:spPr>
      </p:pic>
      <p:sp>
        <p:nvSpPr>
          <p:cNvPr id="14" name="TextBox 13">
            <a:extLst>
              <a:ext uri="{FF2B5EF4-FFF2-40B4-BE49-F238E27FC236}">
                <a16:creationId xmlns:a16="http://schemas.microsoft.com/office/drawing/2014/main" id="{1CD46697-574A-FCC3-6923-BDA0D9D3C671}"/>
              </a:ext>
            </a:extLst>
          </p:cNvPr>
          <p:cNvSpPr txBox="1"/>
          <p:nvPr/>
        </p:nvSpPr>
        <p:spPr>
          <a:xfrm>
            <a:off x="4617489" y="11347"/>
            <a:ext cx="2979470"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002850"/>
                </a:solidFill>
                <a:effectLst>
                  <a:outerShdw blurRad="38100" dist="38100" dir="2700000" algn="tl">
                    <a:srgbClr val="000000">
                      <a:alpha val="43137"/>
                    </a:srgbClr>
                  </a:outerShdw>
                </a:effectLst>
                <a:uLnTx/>
                <a:uFillTx/>
                <a:latin typeface="Calibri" panose="020F0502020204030204"/>
                <a:ea typeface="+mn-ea"/>
                <a:cs typeface="+mn-cs"/>
              </a:rPr>
              <a:t>“NEVER STOP SERVING”</a:t>
            </a:r>
          </a:p>
        </p:txBody>
      </p:sp>
      <p:sp>
        <p:nvSpPr>
          <p:cNvPr id="2" name="TextBox 1">
            <a:extLst>
              <a:ext uri="{FF2B5EF4-FFF2-40B4-BE49-F238E27FC236}">
                <a16:creationId xmlns:a16="http://schemas.microsoft.com/office/drawing/2014/main" id="{739AC62C-FAAB-1E7F-5CA9-967799373CEB}"/>
              </a:ext>
            </a:extLst>
          </p:cNvPr>
          <p:cNvSpPr txBox="1"/>
          <p:nvPr/>
        </p:nvSpPr>
        <p:spPr>
          <a:xfrm>
            <a:off x="4503546" y="655386"/>
            <a:ext cx="2820003"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Arial" panose="020B0604020202020204" pitchFamily="34" charset="0"/>
                <a:cs typeface="Arial" panose="020B0604020202020204" pitchFamily="34" charset="0"/>
              </a:rPr>
              <a:t>Programs</a:t>
            </a:r>
            <a:endPar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C1DF114B-5BAC-A525-2056-D1DDC8ECD63D}"/>
              </a:ext>
            </a:extLst>
          </p:cNvPr>
          <p:cNvSpPr txBox="1"/>
          <p:nvPr/>
        </p:nvSpPr>
        <p:spPr>
          <a:xfrm>
            <a:off x="3516375" y="2659559"/>
            <a:ext cx="5137771"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Aptos" panose="02110004020202020204"/>
              </a:rPr>
              <a:t>Vacant</a:t>
            </a:r>
            <a:endParaRPr kumimoji="0" lang="en-US" sz="44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407137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5CEF76-82E3-7181-93A6-BF64B3A3998B}"/>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D4A0BC2A-2C7B-2B03-A5E7-41C4DF68A19B}"/>
              </a:ext>
            </a:extLst>
          </p:cNvPr>
          <p:cNvGrpSpPr/>
          <p:nvPr/>
        </p:nvGrpSpPr>
        <p:grpSpPr>
          <a:xfrm>
            <a:off x="10235381" y="304800"/>
            <a:ext cx="1733235" cy="1365133"/>
            <a:chOff x="10389067" y="178247"/>
            <a:chExt cx="1484560" cy="1138087"/>
          </a:xfrm>
        </p:grpSpPr>
        <p:pic>
          <p:nvPicPr>
            <p:cNvPr id="5" name="Picture 4">
              <a:extLst>
                <a:ext uri="{FF2B5EF4-FFF2-40B4-BE49-F238E27FC236}">
                  <a16:creationId xmlns:a16="http://schemas.microsoft.com/office/drawing/2014/main" id="{584D26D5-10F5-AEE3-64B9-4C6FB139A519}"/>
                </a:ext>
              </a:extLst>
            </p:cNvPr>
            <p:cNvPicPr>
              <a:picLocks noChangeAspect="1"/>
            </p:cNvPicPr>
            <p:nvPr/>
          </p:nvPicPr>
          <p:blipFill>
            <a:blip r:embed="rId2"/>
            <a:stretch>
              <a:fillRect/>
            </a:stretch>
          </p:blipFill>
          <p:spPr>
            <a:xfrm>
              <a:off x="10389067" y="178247"/>
              <a:ext cx="855038" cy="845811"/>
            </a:xfrm>
            <a:prstGeom prst="rect">
              <a:avLst/>
            </a:prstGeom>
          </p:spPr>
        </p:pic>
        <p:pic>
          <p:nvPicPr>
            <p:cNvPr id="7" name="Picture 6" descr="A logo with red arrows&#10;&#10;Description automatically generated">
              <a:extLst>
                <a:ext uri="{FF2B5EF4-FFF2-40B4-BE49-F238E27FC236}">
                  <a16:creationId xmlns:a16="http://schemas.microsoft.com/office/drawing/2014/main" id="{8D5A5A6C-C479-799D-6695-ADC7A57E84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0548" y="470524"/>
              <a:ext cx="793079" cy="845810"/>
            </a:xfrm>
            <a:prstGeom prst="rect">
              <a:avLst/>
            </a:prstGeom>
          </p:spPr>
        </p:pic>
      </p:grpSp>
      <p:pic>
        <p:nvPicPr>
          <p:cNvPr id="9" name="Picture 8" descr="A logo with stars and a red star&#10;&#10;Description automatically generated">
            <a:extLst>
              <a:ext uri="{FF2B5EF4-FFF2-40B4-BE49-F238E27FC236}">
                <a16:creationId xmlns:a16="http://schemas.microsoft.com/office/drawing/2014/main" id="{752779D9-A005-4002-E0C7-C77215AF2D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390" y="114456"/>
            <a:ext cx="1427327" cy="1745521"/>
          </a:xfrm>
          <a:prstGeom prst="rect">
            <a:avLst/>
          </a:prstGeom>
        </p:spPr>
      </p:pic>
      <p:sp>
        <p:nvSpPr>
          <p:cNvPr id="11" name="TextBox 10">
            <a:extLst>
              <a:ext uri="{FF2B5EF4-FFF2-40B4-BE49-F238E27FC236}">
                <a16:creationId xmlns:a16="http://schemas.microsoft.com/office/drawing/2014/main" id="{A01E6316-EDD0-2EE9-1070-E50A16CDD2E6}"/>
              </a:ext>
            </a:extLst>
          </p:cNvPr>
          <p:cNvSpPr txBox="1"/>
          <p:nvPr/>
        </p:nvSpPr>
        <p:spPr>
          <a:xfrm>
            <a:off x="2024011" y="6446549"/>
            <a:ext cx="816127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2850"/>
                </a:solidFill>
                <a:effectLst>
                  <a:outerShdw blurRad="38100" dist="38100" dir="2700000" algn="tl">
                    <a:srgbClr val="000000">
                      <a:alpha val="43137"/>
                    </a:srgbClr>
                  </a:outerShdw>
                </a:effectLst>
                <a:uLnTx/>
                <a:uFillTx/>
                <a:latin typeface="Calibri" panose="020F0502020204030204"/>
                <a:ea typeface="+mn-ea"/>
                <a:cs typeface="+mn-cs"/>
              </a:rPr>
              <a:t>Legislative Advocacy  –  Philanthropy &amp; Community Service  –  Camaraderie</a:t>
            </a:r>
          </a:p>
        </p:txBody>
      </p:sp>
      <p:pic>
        <p:nvPicPr>
          <p:cNvPr id="12" name="Picture 11">
            <a:extLst>
              <a:ext uri="{FF2B5EF4-FFF2-40B4-BE49-F238E27FC236}">
                <a16:creationId xmlns:a16="http://schemas.microsoft.com/office/drawing/2014/main" id="{29017795-7EBC-4561-4E3C-93B0E39DDB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5257" y="1577241"/>
            <a:ext cx="6658462" cy="81037"/>
          </a:xfrm>
          <a:prstGeom prst="rect">
            <a:avLst/>
          </a:prstGeom>
        </p:spPr>
      </p:pic>
      <p:sp>
        <p:nvSpPr>
          <p:cNvPr id="14" name="TextBox 13">
            <a:extLst>
              <a:ext uri="{FF2B5EF4-FFF2-40B4-BE49-F238E27FC236}">
                <a16:creationId xmlns:a16="http://schemas.microsoft.com/office/drawing/2014/main" id="{7C22965F-AFF1-8987-7816-65385DDA1F59}"/>
              </a:ext>
            </a:extLst>
          </p:cNvPr>
          <p:cNvSpPr txBox="1"/>
          <p:nvPr/>
        </p:nvSpPr>
        <p:spPr>
          <a:xfrm>
            <a:off x="4617489" y="11347"/>
            <a:ext cx="2979470"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002850"/>
                </a:solidFill>
                <a:effectLst>
                  <a:outerShdw blurRad="38100" dist="38100" dir="2700000" algn="tl">
                    <a:srgbClr val="000000">
                      <a:alpha val="43137"/>
                    </a:srgbClr>
                  </a:outerShdw>
                </a:effectLst>
                <a:uLnTx/>
                <a:uFillTx/>
                <a:latin typeface="Calibri" panose="020F0502020204030204"/>
                <a:ea typeface="+mn-ea"/>
                <a:cs typeface="+mn-cs"/>
              </a:rPr>
              <a:t>“NEVER STOP SERVING”</a:t>
            </a:r>
          </a:p>
        </p:txBody>
      </p:sp>
      <p:sp>
        <p:nvSpPr>
          <p:cNvPr id="2" name="TextBox 1">
            <a:extLst>
              <a:ext uri="{FF2B5EF4-FFF2-40B4-BE49-F238E27FC236}">
                <a16:creationId xmlns:a16="http://schemas.microsoft.com/office/drawing/2014/main" id="{201D029F-B7A4-D233-4248-7CB4C3875B1B}"/>
              </a:ext>
            </a:extLst>
          </p:cNvPr>
          <p:cNvSpPr txBox="1"/>
          <p:nvPr/>
        </p:nvSpPr>
        <p:spPr>
          <a:xfrm>
            <a:off x="4865021" y="655386"/>
            <a:ext cx="2097049"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JROTC</a:t>
            </a:r>
          </a:p>
        </p:txBody>
      </p:sp>
      <p:sp>
        <p:nvSpPr>
          <p:cNvPr id="3" name="TextBox 2">
            <a:extLst>
              <a:ext uri="{FF2B5EF4-FFF2-40B4-BE49-F238E27FC236}">
                <a16:creationId xmlns:a16="http://schemas.microsoft.com/office/drawing/2014/main" id="{CDF503EB-7646-E325-FDE9-B8B9D5694B53}"/>
              </a:ext>
            </a:extLst>
          </p:cNvPr>
          <p:cNvSpPr txBox="1"/>
          <p:nvPr/>
        </p:nvSpPr>
        <p:spPr>
          <a:xfrm>
            <a:off x="1402080" y="1869048"/>
            <a:ext cx="891032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ptos" panose="02110004020202020204"/>
                <a:ea typeface="+mn-ea"/>
                <a:cs typeface="+mn-cs"/>
              </a:rPr>
              <a:t>Gene </a:t>
            </a:r>
            <a:r>
              <a:rPr kumimoji="0" lang="en-US" sz="4400" b="1" i="0" u="none" strike="noStrike" kern="1200" cap="none" spc="0" normalizeH="0" baseline="0" noProof="0" dirty="0" err="1">
                <a:ln>
                  <a:noFill/>
                </a:ln>
                <a:solidFill>
                  <a:prstClr val="black"/>
                </a:solidFill>
                <a:effectLst/>
                <a:uLnTx/>
                <a:uFillTx/>
                <a:latin typeface="Aptos" panose="02110004020202020204"/>
                <a:ea typeface="+mn-ea"/>
                <a:cs typeface="+mn-cs"/>
              </a:rPr>
              <a:t>Kilcawley</a:t>
            </a:r>
            <a:r>
              <a:rPr kumimoji="0" lang="en-US" sz="4400" b="1" i="0" u="none" strike="noStrike" kern="1200" cap="none" spc="0" normalizeH="0" baseline="0" noProof="0" dirty="0">
                <a:ln>
                  <a:noFill/>
                </a:ln>
                <a:solidFill>
                  <a:prstClr val="black"/>
                </a:solidFill>
                <a:effectLst/>
                <a:uLnTx/>
                <a:uFillTx/>
                <a:latin typeface="Aptos" panose="02110004020202020204"/>
                <a:ea typeface="+mn-ea"/>
                <a:cs typeface="+mn-cs"/>
              </a:rPr>
              <a:t>, </a:t>
            </a:r>
            <a:r>
              <a:rPr lang="en-US" sz="4400" b="1" dirty="0">
                <a:solidFill>
                  <a:prstClr val="black"/>
                </a:solidFill>
                <a:latin typeface="Aptos" panose="02110004020202020204"/>
              </a:rPr>
              <a:t>LTC USA (Ret)</a:t>
            </a:r>
            <a:endParaRPr kumimoji="0" lang="en-US" sz="44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C39C75A3-82FC-01C8-35A0-7A519F71B158}"/>
              </a:ext>
            </a:extLst>
          </p:cNvPr>
          <p:cNvSpPr txBox="1"/>
          <p:nvPr/>
        </p:nvSpPr>
        <p:spPr>
          <a:xfrm>
            <a:off x="760487" y="2927851"/>
            <a:ext cx="10688319" cy="1384995"/>
          </a:xfrm>
          <a:prstGeom prst="rect">
            <a:avLst/>
          </a:prstGeom>
          <a:noFill/>
        </p:spPr>
        <p:txBody>
          <a:bodyPr wrap="square" rtlCol="0">
            <a:spAutoFit/>
          </a:bodyPr>
          <a:lstStyle/>
          <a:p>
            <a:pPr marL="285750" indent="-285750" algn="l">
              <a:buFont typeface="Arial" panose="020B0604020202020204" pitchFamily="34" charset="0"/>
              <a:buChar char="•"/>
            </a:pPr>
            <a:r>
              <a:rPr lang="en-US" sz="2800" b="1" dirty="0">
                <a:solidFill>
                  <a:srgbClr val="000000"/>
                </a:solidFill>
              </a:rPr>
              <a:t>JROTC Awards Dinner, 10 May</a:t>
            </a:r>
          </a:p>
          <a:p>
            <a:pPr marL="285750" indent="-285750" algn="l">
              <a:buFont typeface="Arial" panose="020B0604020202020204" pitchFamily="34" charset="0"/>
              <a:buChar char="•"/>
            </a:pPr>
            <a:endParaRPr lang="en-US" sz="2800" b="1" dirty="0">
              <a:solidFill>
                <a:srgbClr val="000000"/>
              </a:solidFill>
            </a:endParaRPr>
          </a:p>
          <a:p>
            <a:pPr marL="285750" indent="-285750" algn="l">
              <a:buFont typeface="Arial" panose="020B0604020202020204" pitchFamily="34" charset="0"/>
              <a:buChar char="•"/>
            </a:pPr>
            <a:r>
              <a:rPr lang="en-US" sz="2800" b="1" dirty="0">
                <a:solidFill>
                  <a:srgbClr val="000000"/>
                </a:solidFill>
              </a:rPr>
              <a:t>Scholarship - Yulee HS</a:t>
            </a:r>
          </a:p>
        </p:txBody>
      </p:sp>
    </p:spTree>
    <p:extLst>
      <p:ext uri="{BB962C8B-B14F-4D97-AF65-F5344CB8AC3E}">
        <p14:creationId xmlns:p14="http://schemas.microsoft.com/office/powerpoint/2010/main" val="9616848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C72F03-615B-2156-C960-84942726808F}"/>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75B4B356-A20F-5F41-360C-671129526231}"/>
              </a:ext>
            </a:extLst>
          </p:cNvPr>
          <p:cNvGrpSpPr/>
          <p:nvPr/>
        </p:nvGrpSpPr>
        <p:grpSpPr>
          <a:xfrm>
            <a:off x="10235381" y="304800"/>
            <a:ext cx="1733235" cy="1365133"/>
            <a:chOff x="10389067" y="178247"/>
            <a:chExt cx="1484560" cy="1138087"/>
          </a:xfrm>
        </p:grpSpPr>
        <p:pic>
          <p:nvPicPr>
            <p:cNvPr id="5" name="Picture 4">
              <a:extLst>
                <a:ext uri="{FF2B5EF4-FFF2-40B4-BE49-F238E27FC236}">
                  <a16:creationId xmlns:a16="http://schemas.microsoft.com/office/drawing/2014/main" id="{5406C1AE-9F75-0112-0911-626EFC6BD317}"/>
                </a:ext>
              </a:extLst>
            </p:cNvPr>
            <p:cNvPicPr>
              <a:picLocks noChangeAspect="1"/>
            </p:cNvPicPr>
            <p:nvPr/>
          </p:nvPicPr>
          <p:blipFill>
            <a:blip r:embed="rId2"/>
            <a:stretch>
              <a:fillRect/>
            </a:stretch>
          </p:blipFill>
          <p:spPr>
            <a:xfrm>
              <a:off x="10389067" y="178247"/>
              <a:ext cx="855038" cy="845811"/>
            </a:xfrm>
            <a:prstGeom prst="rect">
              <a:avLst/>
            </a:prstGeom>
          </p:spPr>
        </p:pic>
        <p:pic>
          <p:nvPicPr>
            <p:cNvPr id="7" name="Picture 6" descr="A logo with red arrows&#10;&#10;Description automatically generated">
              <a:extLst>
                <a:ext uri="{FF2B5EF4-FFF2-40B4-BE49-F238E27FC236}">
                  <a16:creationId xmlns:a16="http://schemas.microsoft.com/office/drawing/2014/main" id="{4630FB15-A2D4-2035-4AAC-67F2438A0A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0548" y="470524"/>
              <a:ext cx="793079" cy="845810"/>
            </a:xfrm>
            <a:prstGeom prst="rect">
              <a:avLst/>
            </a:prstGeom>
          </p:spPr>
        </p:pic>
      </p:grpSp>
      <p:pic>
        <p:nvPicPr>
          <p:cNvPr id="9" name="Picture 8" descr="A logo with stars and a red star&#10;&#10;Description automatically generated">
            <a:extLst>
              <a:ext uri="{FF2B5EF4-FFF2-40B4-BE49-F238E27FC236}">
                <a16:creationId xmlns:a16="http://schemas.microsoft.com/office/drawing/2014/main" id="{F685F219-7F05-9FB8-86DA-550D0CD7C4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390" y="114456"/>
            <a:ext cx="1427327" cy="1745521"/>
          </a:xfrm>
          <a:prstGeom prst="rect">
            <a:avLst/>
          </a:prstGeom>
        </p:spPr>
      </p:pic>
      <p:sp>
        <p:nvSpPr>
          <p:cNvPr id="11" name="TextBox 10">
            <a:extLst>
              <a:ext uri="{FF2B5EF4-FFF2-40B4-BE49-F238E27FC236}">
                <a16:creationId xmlns:a16="http://schemas.microsoft.com/office/drawing/2014/main" id="{85F6CC87-AE34-4767-19B4-4A5A331146DD}"/>
              </a:ext>
            </a:extLst>
          </p:cNvPr>
          <p:cNvSpPr txBox="1"/>
          <p:nvPr/>
        </p:nvSpPr>
        <p:spPr>
          <a:xfrm>
            <a:off x="2024011" y="6446549"/>
            <a:ext cx="816127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2850"/>
                </a:solidFill>
                <a:effectLst>
                  <a:outerShdw blurRad="38100" dist="38100" dir="2700000" algn="tl">
                    <a:srgbClr val="000000">
                      <a:alpha val="43137"/>
                    </a:srgbClr>
                  </a:outerShdw>
                </a:effectLst>
                <a:uLnTx/>
                <a:uFillTx/>
                <a:latin typeface="Calibri" panose="020F0502020204030204"/>
                <a:ea typeface="+mn-ea"/>
                <a:cs typeface="+mn-cs"/>
              </a:rPr>
              <a:t>Legislative Advocacy  –  Philanthropy &amp; Community Service  –  Camaraderie</a:t>
            </a:r>
          </a:p>
        </p:txBody>
      </p:sp>
      <p:pic>
        <p:nvPicPr>
          <p:cNvPr id="12" name="Picture 11">
            <a:extLst>
              <a:ext uri="{FF2B5EF4-FFF2-40B4-BE49-F238E27FC236}">
                <a16:creationId xmlns:a16="http://schemas.microsoft.com/office/drawing/2014/main" id="{6D68CDB6-EADC-3A1C-E896-EA55DB7A44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5257" y="1577241"/>
            <a:ext cx="6658462" cy="81037"/>
          </a:xfrm>
          <a:prstGeom prst="rect">
            <a:avLst/>
          </a:prstGeom>
        </p:spPr>
      </p:pic>
      <p:sp>
        <p:nvSpPr>
          <p:cNvPr id="14" name="TextBox 13">
            <a:extLst>
              <a:ext uri="{FF2B5EF4-FFF2-40B4-BE49-F238E27FC236}">
                <a16:creationId xmlns:a16="http://schemas.microsoft.com/office/drawing/2014/main" id="{EA01ABA5-9A79-0FEA-64AB-FB3CA6249EC4}"/>
              </a:ext>
            </a:extLst>
          </p:cNvPr>
          <p:cNvSpPr txBox="1"/>
          <p:nvPr/>
        </p:nvSpPr>
        <p:spPr>
          <a:xfrm>
            <a:off x="4617489" y="11347"/>
            <a:ext cx="2979470"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002850"/>
                </a:solidFill>
                <a:effectLst>
                  <a:outerShdw blurRad="38100" dist="38100" dir="2700000" algn="tl">
                    <a:srgbClr val="000000">
                      <a:alpha val="43137"/>
                    </a:srgbClr>
                  </a:outerShdw>
                </a:effectLst>
                <a:uLnTx/>
                <a:uFillTx/>
                <a:latin typeface="Calibri" panose="020F0502020204030204"/>
                <a:ea typeface="+mn-ea"/>
                <a:cs typeface="+mn-cs"/>
              </a:rPr>
              <a:t>“NEVER STOP SERVING”</a:t>
            </a:r>
          </a:p>
        </p:txBody>
      </p:sp>
      <p:sp>
        <p:nvSpPr>
          <p:cNvPr id="2" name="TextBox 1">
            <a:extLst>
              <a:ext uri="{FF2B5EF4-FFF2-40B4-BE49-F238E27FC236}">
                <a16:creationId xmlns:a16="http://schemas.microsoft.com/office/drawing/2014/main" id="{FA39B758-9C5A-81B7-6E9E-F92F60B42E63}"/>
              </a:ext>
            </a:extLst>
          </p:cNvPr>
          <p:cNvSpPr txBox="1"/>
          <p:nvPr/>
        </p:nvSpPr>
        <p:spPr>
          <a:xfrm>
            <a:off x="2699722" y="655386"/>
            <a:ext cx="6427657"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Web</a:t>
            </a:r>
            <a:r>
              <a:rPr lang="en-US" sz="4400" b="1" dirty="0">
                <a:solidFill>
                  <a:prstClr val="black"/>
                </a:solidFill>
                <a:latin typeface="Arial" panose="020B0604020202020204" pitchFamily="34" charset="0"/>
                <a:cs typeface="Arial" panose="020B0604020202020204" pitchFamily="34" charset="0"/>
              </a:rPr>
              <a:t>site / Public Affairs</a:t>
            </a:r>
            <a:endPar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7AC6E009-89A2-3DB8-5FDA-D6B98988F492}"/>
              </a:ext>
            </a:extLst>
          </p:cNvPr>
          <p:cNvSpPr txBox="1"/>
          <p:nvPr/>
        </p:nvSpPr>
        <p:spPr>
          <a:xfrm>
            <a:off x="3525602" y="1859977"/>
            <a:ext cx="5137771"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ptos" panose="02110004020202020204"/>
                <a:ea typeface="+mn-ea"/>
                <a:cs typeface="+mn-cs"/>
              </a:rPr>
              <a:t>Dr. Tracy Connors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Aptos" panose="02110004020202020204"/>
              </a:rPr>
              <a:t>CAPT USN (Ret)</a:t>
            </a:r>
            <a:endParaRPr kumimoji="0" lang="en-US" sz="44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906B211E-5094-EAAB-A17E-9C9F4ECE7967}"/>
              </a:ext>
            </a:extLst>
          </p:cNvPr>
          <p:cNvSpPr txBox="1"/>
          <p:nvPr/>
        </p:nvSpPr>
        <p:spPr>
          <a:xfrm>
            <a:off x="1591717" y="3890359"/>
            <a:ext cx="9169210" cy="1815882"/>
          </a:xfrm>
          <a:prstGeom prst="rect">
            <a:avLst/>
          </a:prstGeom>
          <a:noFill/>
        </p:spPr>
        <p:txBody>
          <a:bodyPr wrap="square" rtlCol="0">
            <a:spAutoFit/>
          </a:bodyPr>
          <a:lstStyle/>
          <a:p>
            <a:pPr marL="457200" indent="-457200">
              <a:buFont typeface="Arial" panose="020B0604020202020204" pitchFamily="34" charset="0"/>
              <a:buChar char="•"/>
            </a:pPr>
            <a:r>
              <a:rPr lang="en-US" sz="2800" dirty="0"/>
              <a:t>Reviewed and updated web site with current information, e.g., programs, legislative action, images.</a:t>
            </a:r>
          </a:p>
          <a:p>
            <a:pPr marL="457200" indent="-457200">
              <a:buFont typeface="Arial" panose="020B0604020202020204" pitchFamily="34" charset="0"/>
              <a:buChar char="•"/>
            </a:pPr>
            <a:r>
              <a:rPr lang="en-US" sz="2800" dirty="0"/>
              <a:t>Added new pages and posts reflecting expanded coverage of programs and legislative action.</a:t>
            </a:r>
          </a:p>
        </p:txBody>
      </p:sp>
    </p:spTree>
    <p:extLst>
      <p:ext uri="{BB962C8B-B14F-4D97-AF65-F5344CB8AC3E}">
        <p14:creationId xmlns:p14="http://schemas.microsoft.com/office/powerpoint/2010/main" val="41901276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EC42CC-F46D-BD44-0353-E10DF8AA5F56}"/>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1FF5EBA5-0EF7-D690-CBCD-E1BEDF35D94A}"/>
              </a:ext>
            </a:extLst>
          </p:cNvPr>
          <p:cNvGrpSpPr/>
          <p:nvPr/>
        </p:nvGrpSpPr>
        <p:grpSpPr>
          <a:xfrm>
            <a:off x="10235381" y="304800"/>
            <a:ext cx="1733235" cy="1365133"/>
            <a:chOff x="10389067" y="178247"/>
            <a:chExt cx="1484560" cy="1138087"/>
          </a:xfrm>
        </p:grpSpPr>
        <p:pic>
          <p:nvPicPr>
            <p:cNvPr id="5" name="Picture 4">
              <a:extLst>
                <a:ext uri="{FF2B5EF4-FFF2-40B4-BE49-F238E27FC236}">
                  <a16:creationId xmlns:a16="http://schemas.microsoft.com/office/drawing/2014/main" id="{A3748D58-B803-601E-1EF7-18BCAA8DBDB1}"/>
                </a:ext>
              </a:extLst>
            </p:cNvPr>
            <p:cNvPicPr>
              <a:picLocks noChangeAspect="1"/>
            </p:cNvPicPr>
            <p:nvPr/>
          </p:nvPicPr>
          <p:blipFill>
            <a:blip r:embed="rId2"/>
            <a:stretch>
              <a:fillRect/>
            </a:stretch>
          </p:blipFill>
          <p:spPr>
            <a:xfrm>
              <a:off x="10389067" y="178247"/>
              <a:ext cx="855038" cy="845811"/>
            </a:xfrm>
            <a:prstGeom prst="rect">
              <a:avLst/>
            </a:prstGeom>
          </p:spPr>
        </p:pic>
        <p:pic>
          <p:nvPicPr>
            <p:cNvPr id="7" name="Picture 6" descr="A logo with red arrows&#10;&#10;Description automatically generated">
              <a:extLst>
                <a:ext uri="{FF2B5EF4-FFF2-40B4-BE49-F238E27FC236}">
                  <a16:creationId xmlns:a16="http://schemas.microsoft.com/office/drawing/2014/main" id="{28AD84DF-6419-836D-FF81-FFE6FAEC13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0548" y="470524"/>
              <a:ext cx="793079" cy="845810"/>
            </a:xfrm>
            <a:prstGeom prst="rect">
              <a:avLst/>
            </a:prstGeom>
          </p:spPr>
        </p:pic>
      </p:grpSp>
      <p:pic>
        <p:nvPicPr>
          <p:cNvPr id="9" name="Picture 8" descr="A logo with stars and a red star&#10;&#10;Description automatically generated">
            <a:extLst>
              <a:ext uri="{FF2B5EF4-FFF2-40B4-BE49-F238E27FC236}">
                <a16:creationId xmlns:a16="http://schemas.microsoft.com/office/drawing/2014/main" id="{0DD9D15F-E67C-B8C8-50A9-40264404DB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390" y="114456"/>
            <a:ext cx="1427327" cy="1745521"/>
          </a:xfrm>
          <a:prstGeom prst="rect">
            <a:avLst/>
          </a:prstGeom>
        </p:spPr>
      </p:pic>
      <p:sp>
        <p:nvSpPr>
          <p:cNvPr id="11" name="TextBox 10">
            <a:extLst>
              <a:ext uri="{FF2B5EF4-FFF2-40B4-BE49-F238E27FC236}">
                <a16:creationId xmlns:a16="http://schemas.microsoft.com/office/drawing/2014/main" id="{14AB35F1-DE02-2980-73C2-29E58B35031F}"/>
              </a:ext>
            </a:extLst>
          </p:cNvPr>
          <p:cNvSpPr txBox="1"/>
          <p:nvPr/>
        </p:nvSpPr>
        <p:spPr>
          <a:xfrm>
            <a:off x="2024011" y="6446549"/>
            <a:ext cx="816127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2850"/>
                </a:solidFill>
                <a:effectLst>
                  <a:outerShdw blurRad="38100" dist="38100" dir="2700000" algn="tl">
                    <a:srgbClr val="000000">
                      <a:alpha val="43137"/>
                    </a:srgbClr>
                  </a:outerShdw>
                </a:effectLst>
                <a:uLnTx/>
                <a:uFillTx/>
                <a:latin typeface="Calibri" panose="020F0502020204030204"/>
                <a:ea typeface="+mn-ea"/>
                <a:cs typeface="+mn-cs"/>
              </a:rPr>
              <a:t>Legislative Advocacy  –  Philanthropy &amp; Community Service  –  Camaraderie</a:t>
            </a:r>
          </a:p>
        </p:txBody>
      </p:sp>
      <p:pic>
        <p:nvPicPr>
          <p:cNvPr id="12" name="Picture 11">
            <a:extLst>
              <a:ext uri="{FF2B5EF4-FFF2-40B4-BE49-F238E27FC236}">
                <a16:creationId xmlns:a16="http://schemas.microsoft.com/office/drawing/2014/main" id="{9C59A475-9876-943D-6449-DB2036F64E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5257" y="1577241"/>
            <a:ext cx="6658462" cy="81037"/>
          </a:xfrm>
          <a:prstGeom prst="rect">
            <a:avLst/>
          </a:prstGeom>
        </p:spPr>
      </p:pic>
      <p:sp>
        <p:nvSpPr>
          <p:cNvPr id="14" name="TextBox 13">
            <a:extLst>
              <a:ext uri="{FF2B5EF4-FFF2-40B4-BE49-F238E27FC236}">
                <a16:creationId xmlns:a16="http://schemas.microsoft.com/office/drawing/2014/main" id="{D5CFD7FA-7B1C-12F6-C2A6-941F8CE31BAB}"/>
              </a:ext>
            </a:extLst>
          </p:cNvPr>
          <p:cNvSpPr txBox="1"/>
          <p:nvPr/>
        </p:nvSpPr>
        <p:spPr>
          <a:xfrm>
            <a:off x="4617489" y="11347"/>
            <a:ext cx="2979470"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002850"/>
                </a:solidFill>
                <a:effectLst>
                  <a:outerShdw blurRad="38100" dist="38100" dir="2700000" algn="tl">
                    <a:srgbClr val="000000">
                      <a:alpha val="43137"/>
                    </a:srgbClr>
                  </a:outerShdw>
                </a:effectLst>
                <a:uLnTx/>
                <a:uFillTx/>
                <a:latin typeface="Calibri" panose="020F0502020204030204"/>
                <a:ea typeface="+mn-ea"/>
                <a:cs typeface="+mn-cs"/>
              </a:rPr>
              <a:t>“NEVER STOP SERVING”</a:t>
            </a:r>
          </a:p>
        </p:txBody>
      </p:sp>
      <p:sp>
        <p:nvSpPr>
          <p:cNvPr id="2" name="TextBox 1">
            <a:extLst>
              <a:ext uri="{FF2B5EF4-FFF2-40B4-BE49-F238E27FC236}">
                <a16:creationId xmlns:a16="http://schemas.microsoft.com/office/drawing/2014/main" id="{BAF32FD3-5A49-A422-6A76-0BBC7C74C508}"/>
              </a:ext>
            </a:extLst>
          </p:cNvPr>
          <p:cNvSpPr txBox="1"/>
          <p:nvPr/>
        </p:nvSpPr>
        <p:spPr>
          <a:xfrm>
            <a:off x="4393739" y="655386"/>
            <a:ext cx="3039615"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Arial" panose="020B0604020202020204" pitchFamily="34" charset="0"/>
                <a:cs typeface="Arial" panose="020B0604020202020204" pitchFamily="34" charset="0"/>
              </a:rPr>
              <a:t>Newsletter</a:t>
            </a:r>
            <a:endPar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9B7BA503-567E-7B4A-F761-45CDC798E25D}"/>
              </a:ext>
            </a:extLst>
          </p:cNvPr>
          <p:cNvSpPr txBox="1"/>
          <p:nvPr/>
        </p:nvSpPr>
        <p:spPr>
          <a:xfrm>
            <a:off x="3516375" y="2659559"/>
            <a:ext cx="5137771"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Aptos" panose="02110004020202020204"/>
              </a:rPr>
              <a:t>Rich Sharp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ptos" panose="02110004020202020204"/>
                <a:ea typeface="+mn-ea"/>
                <a:cs typeface="+mn-cs"/>
              </a:rPr>
              <a:t>CDR USN </a:t>
            </a:r>
            <a:r>
              <a:rPr lang="en-US" sz="4400" b="1" dirty="0">
                <a:solidFill>
                  <a:prstClr val="black"/>
                </a:solidFill>
                <a:latin typeface="Aptos" panose="02110004020202020204"/>
              </a:rPr>
              <a:t>(Ret)</a:t>
            </a:r>
            <a:endParaRPr kumimoji="0" lang="en-US" sz="44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25731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C83C9-B447-9F54-0D14-57C2901D1364}"/>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B5C34253-AF77-C2E6-4EEB-C592A8732354}"/>
              </a:ext>
            </a:extLst>
          </p:cNvPr>
          <p:cNvGrpSpPr/>
          <p:nvPr/>
        </p:nvGrpSpPr>
        <p:grpSpPr>
          <a:xfrm>
            <a:off x="10235381" y="304800"/>
            <a:ext cx="1733235" cy="1365133"/>
            <a:chOff x="10389067" y="178247"/>
            <a:chExt cx="1484560" cy="1138087"/>
          </a:xfrm>
        </p:grpSpPr>
        <p:pic>
          <p:nvPicPr>
            <p:cNvPr id="5" name="Picture 4">
              <a:extLst>
                <a:ext uri="{FF2B5EF4-FFF2-40B4-BE49-F238E27FC236}">
                  <a16:creationId xmlns:a16="http://schemas.microsoft.com/office/drawing/2014/main" id="{9FFBEA08-41EB-4CF8-F35C-9BC7956EFF95}"/>
                </a:ext>
              </a:extLst>
            </p:cNvPr>
            <p:cNvPicPr>
              <a:picLocks noChangeAspect="1"/>
            </p:cNvPicPr>
            <p:nvPr/>
          </p:nvPicPr>
          <p:blipFill>
            <a:blip r:embed="rId2"/>
            <a:stretch>
              <a:fillRect/>
            </a:stretch>
          </p:blipFill>
          <p:spPr>
            <a:xfrm>
              <a:off x="10389067" y="178247"/>
              <a:ext cx="855038" cy="845811"/>
            </a:xfrm>
            <a:prstGeom prst="rect">
              <a:avLst/>
            </a:prstGeom>
          </p:spPr>
        </p:pic>
        <p:pic>
          <p:nvPicPr>
            <p:cNvPr id="7" name="Picture 6" descr="A logo with red arrows&#10;&#10;Description automatically generated">
              <a:extLst>
                <a:ext uri="{FF2B5EF4-FFF2-40B4-BE49-F238E27FC236}">
                  <a16:creationId xmlns:a16="http://schemas.microsoft.com/office/drawing/2014/main" id="{D5A3707E-9C95-6446-F940-57804AD65E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0548" y="470524"/>
              <a:ext cx="793079" cy="845810"/>
            </a:xfrm>
            <a:prstGeom prst="rect">
              <a:avLst/>
            </a:prstGeom>
          </p:spPr>
        </p:pic>
      </p:grpSp>
      <p:pic>
        <p:nvPicPr>
          <p:cNvPr id="9" name="Picture 8" descr="A logo with stars and a red star&#10;&#10;Description automatically generated">
            <a:extLst>
              <a:ext uri="{FF2B5EF4-FFF2-40B4-BE49-F238E27FC236}">
                <a16:creationId xmlns:a16="http://schemas.microsoft.com/office/drawing/2014/main" id="{F90C3D09-7B2D-5E26-9202-4E74106B2C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390" y="114456"/>
            <a:ext cx="1427327" cy="1745521"/>
          </a:xfrm>
          <a:prstGeom prst="rect">
            <a:avLst/>
          </a:prstGeom>
        </p:spPr>
      </p:pic>
      <p:sp>
        <p:nvSpPr>
          <p:cNvPr id="11" name="TextBox 10">
            <a:extLst>
              <a:ext uri="{FF2B5EF4-FFF2-40B4-BE49-F238E27FC236}">
                <a16:creationId xmlns:a16="http://schemas.microsoft.com/office/drawing/2014/main" id="{5243F81E-200C-73AC-EED9-3C0CE318E3A3}"/>
              </a:ext>
            </a:extLst>
          </p:cNvPr>
          <p:cNvSpPr txBox="1"/>
          <p:nvPr/>
        </p:nvSpPr>
        <p:spPr>
          <a:xfrm>
            <a:off x="2024011" y="6446549"/>
            <a:ext cx="816127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2850"/>
                </a:solidFill>
                <a:effectLst>
                  <a:outerShdw blurRad="38100" dist="38100" dir="2700000" algn="tl">
                    <a:srgbClr val="000000">
                      <a:alpha val="43137"/>
                    </a:srgbClr>
                  </a:outerShdw>
                </a:effectLst>
                <a:uLnTx/>
                <a:uFillTx/>
                <a:latin typeface="Calibri" panose="020F0502020204030204"/>
                <a:ea typeface="+mn-ea"/>
                <a:cs typeface="+mn-cs"/>
              </a:rPr>
              <a:t>Legislative Advocacy  –  Philanthropy &amp; Community Service  –  Camaraderie</a:t>
            </a:r>
          </a:p>
        </p:txBody>
      </p:sp>
      <p:pic>
        <p:nvPicPr>
          <p:cNvPr id="12" name="Picture 11">
            <a:extLst>
              <a:ext uri="{FF2B5EF4-FFF2-40B4-BE49-F238E27FC236}">
                <a16:creationId xmlns:a16="http://schemas.microsoft.com/office/drawing/2014/main" id="{31DC086E-2715-323A-C6C5-13D63ED6EA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5257" y="1577241"/>
            <a:ext cx="6658462" cy="81037"/>
          </a:xfrm>
          <a:prstGeom prst="rect">
            <a:avLst/>
          </a:prstGeom>
        </p:spPr>
      </p:pic>
      <p:sp>
        <p:nvSpPr>
          <p:cNvPr id="14" name="TextBox 13">
            <a:extLst>
              <a:ext uri="{FF2B5EF4-FFF2-40B4-BE49-F238E27FC236}">
                <a16:creationId xmlns:a16="http://schemas.microsoft.com/office/drawing/2014/main" id="{7BAAEB60-4451-EE39-FEAA-3DD1E3AF58FF}"/>
              </a:ext>
            </a:extLst>
          </p:cNvPr>
          <p:cNvSpPr txBox="1"/>
          <p:nvPr/>
        </p:nvSpPr>
        <p:spPr>
          <a:xfrm>
            <a:off x="4617489" y="11347"/>
            <a:ext cx="2979470"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002850"/>
                </a:solidFill>
                <a:effectLst>
                  <a:outerShdw blurRad="38100" dist="38100" dir="2700000" algn="tl">
                    <a:srgbClr val="000000">
                      <a:alpha val="43137"/>
                    </a:srgbClr>
                  </a:outerShdw>
                </a:effectLst>
                <a:uLnTx/>
                <a:uFillTx/>
                <a:latin typeface="Calibri" panose="020F0502020204030204"/>
                <a:ea typeface="+mn-ea"/>
                <a:cs typeface="+mn-cs"/>
              </a:rPr>
              <a:t>“NEVER STOP SERVING”</a:t>
            </a:r>
          </a:p>
        </p:txBody>
      </p:sp>
      <p:sp>
        <p:nvSpPr>
          <p:cNvPr id="2" name="TextBox 1">
            <a:extLst>
              <a:ext uri="{FF2B5EF4-FFF2-40B4-BE49-F238E27FC236}">
                <a16:creationId xmlns:a16="http://schemas.microsoft.com/office/drawing/2014/main" id="{F366A8DC-A489-A4FE-7AF6-4703D363F70A}"/>
              </a:ext>
            </a:extLst>
          </p:cNvPr>
          <p:cNvSpPr txBox="1"/>
          <p:nvPr/>
        </p:nvSpPr>
        <p:spPr>
          <a:xfrm>
            <a:off x="4629380" y="655386"/>
            <a:ext cx="2568332"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Chaplain</a:t>
            </a:r>
          </a:p>
        </p:txBody>
      </p:sp>
      <p:sp>
        <p:nvSpPr>
          <p:cNvPr id="3" name="TextBox 2">
            <a:extLst>
              <a:ext uri="{FF2B5EF4-FFF2-40B4-BE49-F238E27FC236}">
                <a16:creationId xmlns:a16="http://schemas.microsoft.com/office/drawing/2014/main" id="{43F84713-11B9-F351-8F64-7F9BE1EA96F0}"/>
              </a:ext>
            </a:extLst>
          </p:cNvPr>
          <p:cNvSpPr txBox="1"/>
          <p:nvPr/>
        </p:nvSpPr>
        <p:spPr>
          <a:xfrm>
            <a:off x="3516375" y="2659559"/>
            <a:ext cx="5137771"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Aptos" panose="02110004020202020204"/>
              </a:rPr>
              <a:t>Jim </a:t>
            </a:r>
            <a:r>
              <a:rPr lang="en-US" sz="4400" b="1" dirty="0" err="1">
                <a:solidFill>
                  <a:prstClr val="black"/>
                </a:solidFill>
                <a:latin typeface="Aptos" panose="02110004020202020204"/>
              </a:rPr>
              <a:t>Mackowski</a:t>
            </a:r>
            <a:endParaRPr lang="en-US" sz="4400" b="1" dirty="0">
              <a:solidFill>
                <a:prstClr val="black"/>
              </a:solidFill>
              <a:latin typeface="Aptos" panose="021100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ptos" panose="02110004020202020204"/>
                <a:ea typeface="+mn-ea"/>
                <a:cs typeface="+mn-cs"/>
              </a:rPr>
              <a:t>CDR USN (Ret)</a:t>
            </a:r>
          </a:p>
        </p:txBody>
      </p:sp>
    </p:spTree>
    <p:extLst>
      <p:ext uri="{BB962C8B-B14F-4D97-AF65-F5344CB8AC3E}">
        <p14:creationId xmlns:p14="http://schemas.microsoft.com/office/powerpoint/2010/main" val="41056840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88FEE0-4918-52BD-BF66-74CAB82B8B68}"/>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EEF04841-EFBB-14C6-651D-6C09710925E8}"/>
              </a:ext>
            </a:extLst>
          </p:cNvPr>
          <p:cNvGrpSpPr/>
          <p:nvPr/>
        </p:nvGrpSpPr>
        <p:grpSpPr>
          <a:xfrm>
            <a:off x="10235381" y="304800"/>
            <a:ext cx="1733235" cy="1365133"/>
            <a:chOff x="10389067" y="178247"/>
            <a:chExt cx="1484560" cy="1138087"/>
          </a:xfrm>
        </p:grpSpPr>
        <p:pic>
          <p:nvPicPr>
            <p:cNvPr id="5" name="Picture 4">
              <a:extLst>
                <a:ext uri="{FF2B5EF4-FFF2-40B4-BE49-F238E27FC236}">
                  <a16:creationId xmlns:a16="http://schemas.microsoft.com/office/drawing/2014/main" id="{B9264526-169F-5324-58F0-6DA7CA688BC7}"/>
                </a:ext>
              </a:extLst>
            </p:cNvPr>
            <p:cNvPicPr>
              <a:picLocks noChangeAspect="1"/>
            </p:cNvPicPr>
            <p:nvPr/>
          </p:nvPicPr>
          <p:blipFill>
            <a:blip r:embed="rId2"/>
            <a:stretch>
              <a:fillRect/>
            </a:stretch>
          </p:blipFill>
          <p:spPr>
            <a:xfrm>
              <a:off x="10389067" y="178247"/>
              <a:ext cx="855038" cy="845811"/>
            </a:xfrm>
            <a:prstGeom prst="rect">
              <a:avLst/>
            </a:prstGeom>
          </p:spPr>
        </p:pic>
        <p:pic>
          <p:nvPicPr>
            <p:cNvPr id="7" name="Picture 6" descr="A logo with red arrows&#10;&#10;Description automatically generated">
              <a:extLst>
                <a:ext uri="{FF2B5EF4-FFF2-40B4-BE49-F238E27FC236}">
                  <a16:creationId xmlns:a16="http://schemas.microsoft.com/office/drawing/2014/main" id="{0764B0F2-227C-7C49-C58E-EFC027C38B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0548" y="470524"/>
              <a:ext cx="793079" cy="845810"/>
            </a:xfrm>
            <a:prstGeom prst="rect">
              <a:avLst/>
            </a:prstGeom>
          </p:spPr>
        </p:pic>
      </p:grpSp>
      <p:pic>
        <p:nvPicPr>
          <p:cNvPr id="9" name="Picture 8" descr="A logo with stars and a red star&#10;&#10;Description automatically generated">
            <a:extLst>
              <a:ext uri="{FF2B5EF4-FFF2-40B4-BE49-F238E27FC236}">
                <a16:creationId xmlns:a16="http://schemas.microsoft.com/office/drawing/2014/main" id="{56A8E352-5B70-8032-A8F5-A95DA9A735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390" y="114456"/>
            <a:ext cx="1427327" cy="1745521"/>
          </a:xfrm>
          <a:prstGeom prst="rect">
            <a:avLst/>
          </a:prstGeom>
        </p:spPr>
      </p:pic>
      <p:sp>
        <p:nvSpPr>
          <p:cNvPr id="11" name="TextBox 10">
            <a:extLst>
              <a:ext uri="{FF2B5EF4-FFF2-40B4-BE49-F238E27FC236}">
                <a16:creationId xmlns:a16="http://schemas.microsoft.com/office/drawing/2014/main" id="{2086F09A-1121-A9EC-CD85-5E8FEB33060A}"/>
              </a:ext>
            </a:extLst>
          </p:cNvPr>
          <p:cNvSpPr txBox="1"/>
          <p:nvPr/>
        </p:nvSpPr>
        <p:spPr>
          <a:xfrm>
            <a:off x="2024011" y="6446549"/>
            <a:ext cx="816127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2850"/>
                </a:solidFill>
                <a:effectLst>
                  <a:outerShdw blurRad="38100" dist="38100" dir="2700000" algn="tl">
                    <a:srgbClr val="000000">
                      <a:alpha val="43137"/>
                    </a:srgbClr>
                  </a:outerShdw>
                </a:effectLst>
                <a:uLnTx/>
                <a:uFillTx/>
                <a:latin typeface="Calibri" panose="020F0502020204030204"/>
                <a:ea typeface="+mn-ea"/>
                <a:cs typeface="+mn-cs"/>
              </a:rPr>
              <a:t>Legislative Advocacy  –  Philanthropy &amp; Community Service  –  Camaraderie</a:t>
            </a:r>
          </a:p>
        </p:txBody>
      </p:sp>
      <p:pic>
        <p:nvPicPr>
          <p:cNvPr id="12" name="Picture 11">
            <a:extLst>
              <a:ext uri="{FF2B5EF4-FFF2-40B4-BE49-F238E27FC236}">
                <a16:creationId xmlns:a16="http://schemas.microsoft.com/office/drawing/2014/main" id="{3D14D400-7362-DC32-3C84-3354D51D6F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5257" y="1577241"/>
            <a:ext cx="6658462" cy="81037"/>
          </a:xfrm>
          <a:prstGeom prst="rect">
            <a:avLst/>
          </a:prstGeom>
        </p:spPr>
      </p:pic>
      <p:sp>
        <p:nvSpPr>
          <p:cNvPr id="14" name="TextBox 13">
            <a:extLst>
              <a:ext uri="{FF2B5EF4-FFF2-40B4-BE49-F238E27FC236}">
                <a16:creationId xmlns:a16="http://schemas.microsoft.com/office/drawing/2014/main" id="{B8B5467E-01BC-A4DA-D1B3-FBDFB7B29E0B}"/>
              </a:ext>
            </a:extLst>
          </p:cNvPr>
          <p:cNvSpPr txBox="1"/>
          <p:nvPr/>
        </p:nvSpPr>
        <p:spPr>
          <a:xfrm>
            <a:off x="4617489" y="11347"/>
            <a:ext cx="2979470"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002850"/>
                </a:solidFill>
                <a:effectLst>
                  <a:outerShdw blurRad="38100" dist="38100" dir="2700000" algn="tl">
                    <a:srgbClr val="000000">
                      <a:alpha val="43137"/>
                    </a:srgbClr>
                  </a:outerShdw>
                </a:effectLst>
                <a:uLnTx/>
                <a:uFillTx/>
                <a:latin typeface="Calibri" panose="020F0502020204030204"/>
                <a:ea typeface="+mn-ea"/>
                <a:cs typeface="+mn-cs"/>
              </a:rPr>
              <a:t>“NEVER STOP SERVING”</a:t>
            </a:r>
          </a:p>
        </p:txBody>
      </p:sp>
      <p:sp>
        <p:nvSpPr>
          <p:cNvPr id="2" name="TextBox 1">
            <a:extLst>
              <a:ext uri="{FF2B5EF4-FFF2-40B4-BE49-F238E27FC236}">
                <a16:creationId xmlns:a16="http://schemas.microsoft.com/office/drawing/2014/main" id="{E67E3584-51F7-36A1-7B01-C9C17519B448}"/>
              </a:ext>
            </a:extLst>
          </p:cNvPr>
          <p:cNvSpPr txBox="1"/>
          <p:nvPr/>
        </p:nvSpPr>
        <p:spPr>
          <a:xfrm>
            <a:off x="3070524" y="655386"/>
            <a:ext cx="5686045"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Arial" panose="020B0604020202020204" pitchFamily="34" charset="0"/>
                <a:cs typeface="Arial" panose="020B0604020202020204" pitchFamily="34" charset="0"/>
              </a:rPr>
              <a:t>Pledge of Allegiance</a:t>
            </a:r>
            <a:endPar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AB1E66F8-3231-3121-BC51-4E1411719E7E}"/>
              </a:ext>
            </a:extLst>
          </p:cNvPr>
          <p:cNvSpPr txBox="1"/>
          <p:nvPr/>
        </p:nvSpPr>
        <p:spPr>
          <a:xfrm>
            <a:off x="618586" y="2530861"/>
            <a:ext cx="10984134" cy="280076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0" i="0" dirty="0">
                <a:solidFill>
                  <a:srgbClr val="000000"/>
                </a:solidFill>
                <a:effectLst/>
                <a:latin typeface="Times New Roman" panose="02020603050405020304" pitchFamily="18" charset="0"/>
              </a:rPr>
              <a:t>"I pledge allegiance to the Flag of the United States of America, and to the Republic for which it stands, one Nation under God, indivisible, with liberty and justice for all."</a:t>
            </a:r>
            <a:endParaRPr kumimoji="0" lang="en-US" sz="44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719902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B4A2AD-28F5-44B3-32F6-A562E97752EF}"/>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4099A85F-DEFA-D4F0-EDA9-33A7CDBC1058}"/>
              </a:ext>
            </a:extLst>
          </p:cNvPr>
          <p:cNvGrpSpPr/>
          <p:nvPr/>
        </p:nvGrpSpPr>
        <p:grpSpPr>
          <a:xfrm>
            <a:off x="10235381" y="304800"/>
            <a:ext cx="1733235" cy="1365133"/>
            <a:chOff x="10389067" y="178247"/>
            <a:chExt cx="1484560" cy="1138087"/>
          </a:xfrm>
        </p:grpSpPr>
        <p:pic>
          <p:nvPicPr>
            <p:cNvPr id="5" name="Picture 4">
              <a:extLst>
                <a:ext uri="{FF2B5EF4-FFF2-40B4-BE49-F238E27FC236}">
                  <a16:creationId xmlns:a16="http://schemas.microsoft.com/office/drawing/2014/main" id="{0C6DAE66-F87C-96CC-835F-799590811B09}"/>
                </a:ext>
              </a:extLst>
            </p:cNvPr>
            <p:cNvPicPr>
              <a:picLocks noChangeAspect="1"/>
            </p:cNvPicPr>
            <p:nvPr/>
          </p:nvPicPr>
          <p:blipFill>
            <a:blip r:embed="rId2"/>
            <a:stretch>
              <a:fillRect/>
            </a:stretch>
          </p:blipFill>
          <p:spPr>
            <a:xfrm>
              <a:off x="10389067" y="178247"/>
              <a:ext cx="855038" cy="845811"/>
            </a:xfrm>
            <a:prstGeom prst="rect">
              <a:avLst/>
            </a:prstGeom>
          </p:spPr>
        </p:pic>
        <p:pic>
          <p:nvPicPr>
            <p:cNvPr id="7" name="Picture 6" descr="A logo with red arrows&#10;&#10;Description automatically generated">
              <a:extLst>
                <a:ext uri="{FF2B5EF4-FFF2-40B4-BE49-F238E27FC236}">
                  <a16:creationId xmlns:a16="http://schemas.microsoft.com/office/drawing/2014/main" id="{CE19FD39-EEA4-6D30-C21A-807912105E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0548" y="470524"/>
              <a:ext cx="793079" cy="845810"/>
            </a:xfrm>
            <a:prstGeom prst="rect">
              <a:avLst/>
            </a:prstGeom>
          </p:spPr>
        </p:pic>
      </p:grpSp>
      <p:pic>
        <p:nvPicPr>
          <p:cNvPr id="9" name="Picture 8" descr="A logo with stars and a red star&#10;&#10;Description automatically generated">
            <a:extLst>
              <a:ext uri="{FF2B5EF4-FFF2-40B4-BE49-F238E27FC236}">
                <a16:creationId xmlns:a16="http://schemas.microsoft.com/office/drawing/2014/main" id="{1B92465F-9E1C-A470-4AD4-EA011900A0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390" y="114456"/>
            <a:ext cx="1427327" cy="1745521"/>
          </a:xfrm>
          <a:prstGeom prst="rect">
            <a:avLst/>
          </a:prstGeom>
        </p:spPr>
      </p:pic>
      <p:sp>
        <p:nvSpPr>
          <p:cNvPr id="11" name="TextBox 10">
            <a:extLst>
              <a:ext uri="{FF2B5EF4-FFF2-40B4-BE49-F238E27FC236}">
                <a16:creationId xmlns:a16="http://schemas.microsoft.com/office/drawing/2014/main" id="{8AA50FCE-7932-4516-8C09-A9A4EE37857D}"/>
              </a:ext>
            </a:extLst>
          </p:cNvPr>
          <p:cNvSpPr txBox="1"/>
          <p:nvPr/>
        </p:nvSpPr>
        <p:spPr>
          <a:xfrm>
            <a:off x="2024011" y="6446549"/>
            <a:ext cx="816127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2850"/>
                </a:solidFill>
                <a:effectLst>
                  <a:outerShdw blurRad="38100" dist="38100" dir="2700000" algn="tl">
                    <a:srgbClr val="000000">
                      <a:alpha val="43137"/>
                    </a:srgbClr>
                  </a:outerShdw>
                </a:effectLst>
                <a:uLnTx/>
                <a:uFillTx/>
                <a:latin typeface="Calibri" panose="020F0502020204030204"/>
                <a:ea typeface="+mn-ea"/>
                <a:cs typeface="+mn-cs"/>
              </a:rPr>
              <a:t>Legislative Advocacy  –  Philanthropy &amp; Community Service  –  Camaraderie</a:t>
            </a:r>
          </a:p>
        </p:txBody>
      </p:sp>
      <p:pic>
        <p:nvPicPr>
          <p:cNvPr id="12" name="Picture 11">
            <a:extLst>
              <a:ext uri="{FF2B5EF4-FFF2-40B4-BE49-F238E27FC236}">
                <a16:creationId xmlns:a16="http://schemas.microsoft.com/office/drawing/2014/main" id="{D4B17CDC-97E5-0494-9D94-98B0B83AEB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5257" y="1577241"/>
            <a:ext cx="6658462" cy="81037"/>
          </a:xfrm>
          <a:prstGeom prst="rect">
            <a:avLst/>
          </a:prstGeom>
        </p:spPr>
      </p:pic>
      <p:sp>
        <p:nvSpPr>
          <p:cNvPr id="14" name="TextBox 13">
            <a:extLst>
              <a:ext uri="{FF2B5EF4-FFF2-40B4-BE49-F238E27FC236}">
                <a16:creationId xmlns:a16="http://schemas.microsoft.com/office/drawing/2014/main" id="{9272AC2A-9588-F6FB-EE69-DB0B6D940090}"/>
              </a:ext>
            </a:extLst>
          </p:cNvPr>
          <p:cNvSpPr txBox="1"/>
          <p:nvPr/>
        </p:nvSpPr>
        <p:spPr>
          <a:xfrm>
            <a:off x="4617489" y="11347"/>
            <a:ext cx="2979470"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002850"/>
                </a:solidFill>
                <a:effectLst>
                  <a:outerShdw blurRad="38100" dist="38100" dir="2700000" algn="tl">
                    <a:srgbClr val="000000">
                      <a:alpha val="43137"/>
                    </a:srgbClr>
                  </a:outerShdw>
                </a:effectLst>
                <a:uLnTx/>
                <a:uFillTx/>
                <a:latin typeface="Calibri" panose="020F0502020204030204"/>
                <a:ea typeface="+mn-ea"/>
                <a:cs typeface="+mn-cs"/>
              </a:rPr>
              <a:t>“NEVER STOP SERVING”</a:t>
            </a:r>
          </a:p>
        </p:txBody>
      </p:sp>
      <p:sp>
        <p:nvSpPr>
          <p:cNvPr id="2" name="TextBox 1">
            <a:extLst>
              <a:ext uri="{FF2B5EF4-FFF2-40B4-BE49-F238E27FC236}">
                <a16:creationId xmlns:a16="http://schemas.microsoft.com/office/drawing/2014/main" id="{BAEFDDE0-E90C-9B4E-337C-66A0506F5596}"/>
              </a:ext>
            </a:extLst>
          </p:cNvPr>
          <p:cNvSpPr txBox="1"/>
          <p:nvPr/>
        </p:nvSpPr>
        <p:spPr>
          <a:xfrm>
            <a:off x="3437549" y="655386"/>
            <a:ext cx="4951997"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Upcoming Events</a:t>
            </a:r>
          </a:p>
        </p:txBody>
      </p:sp>
      <p:sp>
        <p:nvSpPr>
          <p:cNvPr id="3" name="TextBox 2">
            <a:extLst>
              <a:ext uri="{FF2B5EF4-FFF2-40B4-BE49-F238E27FC236}">
                <a16:creationId xmlns:a16="http://schemas.microsoft.com/office/drawing/2014/main" id="{49DA42C8-223A-9F5D-CDCD-A0D7D9790D37}"/>
              </a:ext>
            </a:extLst>
          </p:cNvPr>
          <p:cNvSpPr txBox="1"/>
          <p:nvPr/>
        </p:nvSpPr>
        <p:spPr>
          <a:xfrm>
            <a:off x="513994" y="1678039"/>
            <a:ext cx="11678006" cy="4539704"/>
          </a:xfrm>
          <a:prstGeom prst="rect">
            <a:avLst/>
          </a:prstGeom>
          <a:noFill/>
        </p:spPr>
        <p:txBody>
          <a:bodyPr wrap="square" rtlCol="0">
            <a:spAutoFit/>
          </a:bodyPr>
          <a:lstStyle/>
          <a:p>
            <a:endParaRPr lang="en-US" sz="1000" b="1" dirty="0"/>
          </a:p>
          <a:p>
            <a:endParaRPr lang="en-US" sz="800" b="1" dirty="0"/>
          </a:p>
          <a:p>
            <a:r>
              <a:rPr lang="en-US" sz="2000" b="1" dirty="0"/>
              <a:t>7-10 Apr:     Advocacy-in-Action (</a:t>
            </a:r>
            <a:r>
              <a:rPr lang="en-US" sz="2000" b="1" dirty="0" err="1"/>
              <a:t>AiA</a:t>
            </a:r>
            <a:r>
              <a:rPr lang="en-US" sz="2000" b="1" dirty="0"/>
              <a:t>) Campaign, Washington DC</a:t>
            </a:r>
          </a:p>
          <a:p>
            <a:endParaRPr lang="en-US" sz="800" b="1" dirty="0"/>
          </a:p>
          <a:p>
            <a:r>
              <a:rPr lang="en-US" sz="2000" b="1" dirty="0"/>
              <a:t>8 Apr:            Chapter Meeting – 1130, Guest Speaker:  Bill Leeper, Sheriff – Nassau County</a:t>
            </a:r>
          </a:p>
          <a:p>
            <a:endParaRPr lang="en-US" sz="800" b="1" dirty="0"/>
          </a:p>
          <a:p>
            <a:r>
              <a:rPr lang="en-US" sz="2000" b="1" dirty="0"/>
              <a:t>17-21 Apr:   Traveling Vietnam War Memorial – NEFL Fairgrounds, Callahan FL</a:t>
            </a:r>
          </a:p>
          <a:p>
            <a:endParaRPr lang="en-US" sz="800" b="1" dirty="0"/>
          </a:p>
          <a:p>
            <a:r>
              <a:rPr lang="en-US" sz="2000" b="1" dirty="0"/>
              <a:t>xx Apr:         Officer Call – On Island, TBD, 1730</a:t>
            </a:r>
          </a:p>
          <a:p>
            <a:endParaRPr lang="en-US" sz="800" b="1" dirty="0"/>
          </a:p>
          <a:p>
            <a:r>
              <a:rPr lang="en-US" sz="2000" b="1" dirty="0">
                <a:solidFill>
                  <a:srgbClr val="FF0000"/>
                </a:solidFill>
              </a:rPr>
              <a:t>10 May:        JROTC Awards Dinner</a:t>
            </a:r>
          </a:p>
          <a:p>
            <a:endParaRPr lang="en-US" sz="800" b="1" dirty="0"/>
          </a:p>
          <a:p>
            <a:r>
              <a:rPr lang="en-US" sz="2000" b="1" dirty="0">
                <a:solidFill>
                  <a:srgbClr val="FF0000"/>
                </a:solidFill>
              </a:rPr>
              <a:t>13 May:        Chapter Meeting – 1130, Guest Speaker:  Pat Green – MOAA Surviving Spouse Board </a:t>
            </a:r>
            <a:r>
              <a:rPr lang="en-US" sz="2000" b="1" dirty="0" err="1">
                <a:solidFill>
                  <a:srgbClr val="FF0000"/>
                </a:solidFill>
              </a:rPr>
              <a:t>Mbr</a:t>
            </a:r>
            <a:endParaRPr lang="en-US" sz="2000" b="1" dirty="0">
              <a:solidFill>
                <a:srgbClr val="FF0000"/>
              </a:solidFill>
            </a:endParaRPr>
          </a:p>
          <a:p>
            <a:endParaRPr lang="en-US" sz="800" b="1" dirty="0">
              <a:solidFill>
                <a:srgbClr val="FF0000"/>
              </a:solidFill>
            </a:endParaRPr>
          </a:p>
          <a:p>
            <a:r>
              <a:rPr lang="en-US" sz="2000" b="1" dirty="0">
                <a:solidFill>
                  <a:srgbClr val="FF0000"/>
                </a:solidFill>
              </a:rPr>
              <a:t>26 May:        Memorial Day Ceremony at Veterans Memorial Park</a:t>
            </a:r>
          </a:p>
          <a:p>
            <a:endParaRPr lang="en-US" sz="800" b="1" dirty="0">
              <a:solidFill>
                <a:srgbClr val="FF0000"/>
              </a:solidFill>
            </a:endParaRPr>
          </a:p>
          <a:p>
            <a:r>
              <a:rPr lang="en-US" sz="2000" b="1" dirty="0">
                <a:solidFill>
                  <a:srgbClr val="FF0000"/>
                </a:solidFill>
              </a:rPr>
              <a:t>7 Jun:            Donation Drive – 1100-1600, Publix in Yulee (Chester Rd)</a:t>
            </a:r>
          </a:p>
          <a:p>
            <a:endParaRPr lang="en-US" sz="800" b="1" dirty="0"/>
          </a:p>
          <a:p>
            <a:r>
              <a:rPr lang="en-US" sz="2000" b="1" dirty="0"/>
              <a:t>10 Jun:         Chapter Meeting – 1730, Guest Speaker:  Kevin Lilly, Property Appraiser - Nassau County</a:t>
            </a:r>
          </a:p>
          <a:p>
            <a:endParaRPr lang="en-US" sz="700" b="1" dirty="0"/>
          </a:p>
          <a:p>
            <a:r>
              <a:rPr lang="en-US" sz="2000" b="1" dirty="0"/>
              <a:t>xx Jun:         Officer Call – Off Island, 1730</a:t>
            </a:r>
            <a:endParaRPr lang="en-US" dirty="0"/>
          </a:p>
        </p:txBody>
      </p:sp>
    </p:spTree>
    <p:extLst>
      <p:ext uri="{BB962C8B-B14F-4D97-AF65-F5344CB8AC3E}">
        <p14:creationId xmlns:p14="http://schemas.microsoft.com/office/powerpoint/2010/main" val="11823738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144E75-6C88-A5E0-4A0C-AD012622ADC9}"/>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C50E9C9C-6C14-26E5-36C6-C54F16697136}"/>
              </a:ext>
            </a:extLst>
          </p:cNvPr>
          <p:cNvGrpSpPr/>
          <p:nvPr/>
        </p:nvGrpSpPr>
        <p:grpSpPr>
          <a:xfrm>
            <a:off x="10235381" y="304800"/>
            <a:ext cx="1733235" cy="1365133"/>
            <a:chOff x="10389067" y="178247"/>
            <a:chExt cx="1484560" cy="1138087"/>
          </a:xfrm>
        </p:grpSpPr>
        <p:pic>
          <p:nvPicPr>
            <p:cNvPr id="5" name="Picture 4">
              <a:extLst>
                <a:ext uri="{FF2B5EF4-FFF2-40B4-BE49-F238E27FC236}">
                  <a16:creationId xmlns:a16="http://schemas.microsoft.com/office/drawing/2014/main" id="{AF20282B-A8C0-8675-4F78-C8371F23FE63}"/>
                </a:ext>
              </a:extLst>
            </p:cNvPr>
            <p:cNvPicPr>
              <a:picLocks noChangeAspect="1"/>
            </p:cNvPicPr>
            <p:nvPr/>
          </p:nvPicPr>
          <p:blipFill>
            <a:blip r:embed="rId2"/>
            <a:stretch>
              <a:fillRect/>
            </a:stretch>
          </p:blipFill>
          <p:spPr>
            <a:xfrm>
              <a:off x="10389067" y="178247"/>
              <a:ext cx="855038" cy="845811"/>
            </a:xfrm>
            <a:prstGeom prst="rect">
              <a:avLst/>
            </a:prstGeom>
          </p:spPr>
        </p:pic>
        <p:pic>
          <p:nvPicPr>
            <p:cNvPr id="7" name="Picture 6" descr="A logo with red arrows&#10;&#10;Description automatically generated">
              <a:extLst>
                <a:ext uri="{FF2B5EF4-FFF2-40B4-BE49-F238E27FC236}">
                  <a16:creationId xmlns:a16="http://schemas.microsoft.com/office/drawing/2014/main" id="{2F56FB03-2F9E-267C-F498-73C7D0BBD0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0548" y="470524"/>
              <a:ext cx="793079" cy="845810"/>
            </a:xfrm>
            <a:prstGeom prst="rect">
              <a:avLst/>
            </a:prstGeom>
          </p:spPr>
        </p:pic>
      </p:grpSp>
      <p:pic>
        <p:nvPicPr>
          <p:cNvPr id="9" name="Picture 8" descr="A logo with stars and a red star&#10;&#10;Description automatically generated">
            <a:extLst>
              <a:ext uri="{FF2B5EF4-FFF2-40B4-BE49-F238E27FC236}">
                <a16:creationId xmlns:a16="http://schemas.microsoft.com/office/drawing/2014/main" id="{7A1B8A05-2360-947F-57BD-83CCCFD1F0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390" y="114456"/>
            <a:ext cx="1427327" cy="1745521"/>
          </a:xfrm>
          <a:prstGeom prst="rect">
            <a:avLst/>
          </a:prstGeom>
        </p:spPr>
      </p:pic>
      <p:sp>
        <p:nvSpPr>
          <p:cNvPr id="11" name="TextBox 10">
            <a:extLst>
              <a:ext uri="{FF2B5EF4-FFF2-40B4-BE49-F238E27FC236}">
                <a16:creationId xmlns:a16="http://schemas.microsoft.com/office/drawing/2014/main" id="{9C67208F-322C-CC8F-1262-AB5367F5B649}"/>
              </a:ext>
            </a:extLst>
          </p:cNvPr>
          <p:cNvSpPr txBox="1"/>
          <p:nvPr/>
        </p:nvSpPr>
        <p:spPr>
          <a:xfrm>
            <a:off x="2024011" y="6446549"/>
            <a:ext cx="816127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2850"/>
                </a:solidFill>
                <a:effectLst>
                  <a:outerShdw blurRad="38100" dist="38100" dir="2700000" algn="tl">
                    <a:srgbClr val="000000">
                      <a:alpha val="43137"/>
                    </a:srgbClr>
                  </a:outerShdw>
                </a:effectLst>
                <a:uLnTx/>
                <a:uFillTx/>
                <a:latin typeface="Calibri" panose="020F0502020204030204"/>
                <a:ea typeface="+mn-ea"/>
                <a:cs typeface="+mn-cs"/>
              </a:rPr>
              <a:t>Legislative Advocacy  –  Philanthropy &amp; Community Service  –  Camaraderie</a:t>
            </a:r>
          </a:p>
        </p:txBody>
      </p:sp>
      <p:pic>
        <p:nvPicPr>
          <p:cNvPr id="12" name="Picture 11">
            <a:extLst>
              <a:ext uri="{FF2B5EF4-FFF2-40B4-BE49-F238E27FC236}">
                <a16:creationId xmlns:a16="http://schemas.microsoft.com/office/drawing/2014/main" id="{FA8945FB-1A62-9003-8C24-CEA73A7038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5257" y="1577241"/>
            <a:ext cx="6658462" cy="81037"/>
          </a:xfrm>
          <a:prstGeom prst="rect">
            <a:avLst/>
          </a:prstGeom>
        </p:spPr>
      </p:pic>
      <p:sp>
        <p:nvSpPr>
          <p:cNvPr id="14" name="TextBox 13">
            <a:extLst>
              <a:ext uri="{FF2B5EF4-FFF2-40B4-BE49-F238E27FC236}">
                <a16:creationId xmlns:a16="http://schemas.microsoft.com/office/drawing/2014/main" id="{94BBBDD0-8E33-7A17-E574-EDE02D9B1F84}"/>
              </a:ext>
            </a:extLst>
          </p:cNvPr>
          <p:cNvSpPr txBox="1"/>
          <p:nvPr/>
        </p:nvSpPr>
        <p:spPr>
          <a:xfrm>
            <a:off x="4617489" y="11347"/>
            <a:ext cx="2979470"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002850"/>
                </a:solidFill>
                <a:effectLst>
                  <a:outerShdw blurRad="38100" dist="38100" dir="2700000" algn="tl">
                    <a:srgbClr val="000000">
                      <a:alpha val="43137"/>
                    </a:srgbClr>
                  </a:outerShdw>
                </a:effectLst>
                <a:uLnTx/>
                <a:uFillTx/>
                <a:latin typeface="Calibri" panose="020F0502020204030204"/>
                <a:ea typeface="+mn-ea"/>
                <a:cs typeface="+mn-cs"/>
              </a:rPr>
              <a:t>“NEVER STOP SERVING”</a:t>
            </a:r>
          </a:p>
        </p:txBody>
      </p:sp>
      <p:sp>
        <p:nvSpPr>
          <p:cNvPr id="2" name="TextBox 1">
            <a:extLst>
              <a:ext uri="{FF2B5EF4-FFF2-40B4-BE49-F238E27FC236}">
                <a16:creationId xmlns:a16="http://schemas.microsoft.com/office/drawing/2014/main" id="{99717BD7-DA31-A876-FAE2-39E3E7B9A519}"/>
              </a:ext>
            </a:extLst>
          </p:cNvPr>
          <p:cNvSpPr txBox="1"/>
          <p:nvPr/>
        </p:nvSpPr>
        <p:spPr>
          <a:xfrm>
            <a:off x="5047828" y="655386"/>
            <a:ext cx="1731436"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Arial" panose="020B0604020202020204" pitchFamily="34" charset="0"/>
                <a:cs typeface="Arial" panose="020B0604020202020204" pitchFamily="34" charset="0"/>
              </a:rPr>
              <a:t>Q &amp; A</a:t>
            </a:r>
            <a:endPar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48B10FB0-0538-33EC-9D4B-1077318A4193}"/>
              </a:ext>
            </a:extLst>
          </p:cNvPr>
          <p:cNvSpPr txBox="1"/>
          <p:nvPr/>
        </p:nvSpPr>
        <p:spPr>
          <a:xfrm>
            <a:off x="525531" y="2659559"/>
            <a:ext cx="11122184"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Aptos" panose="02110004020202020204"/>
              </a:rPr>
              <a:t>Saved Rounds / Questions / Comments</a:t>
            </a:r>
            <a:endParaRPr kumimoji="0" lang="en-US" sz="44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397560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FA69AB-3B1D-77B8-7FA6-61A51530A434}"/>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BFBCCBD0-F636-96D7-EC03-5C0520265908}"/>
              </a:ext>
            </a:extLst>
          </p:cNvPr>
          <p:cNvGrpSpPr/>
          <p:nvPr/>
        </p:nvGrpSpPr>
        <p:grpSpPr>
          <a:xfrm>
            <a:off x="10235381" y="304800"/>
            <a:ext cx="1733235" cy="1365133"/>
            <a:chOff x="10389067" y="178247"/>
            <a:chExt cx="1484560" cy="1138087"/>
          </a:xfrm>
        </p:grpSpPr>
        <p:pic>
          <p:nvPicPr>
            <p:cNvPr id="5" name="Picture 4">
              <a:extLst>
                <a:ext uri="{FF2B5EF4-FFF2-40B4-BE49-F238E27FC236}">
                  <a16:creationId xmlns:a16="http://schemas.microsoft.com/office/drawing/2014/main" id="{3B533B67-F838-7D4B-3698-0269E6846723}"/>
                </a:ext>
              </a:extLst>
            </p:cNvPr>
            <p:cNvPicPr>
              <a:picLocks noChangeAspect="1"/>
            </p:cNvPicPr>
            <p:nvPr/>
          </p:nvPicPr>
          <p:blipFill>
            <a:blip r:embed="rId2"/>
            <a:stretch>
              <a:fillRect/>
            </a:stretch>
          </p:blipFill>
          <p:spPr>
            <a:xfrm>
              <a:off x="10389067" y="178247"/>
              <a:ext cx="855038" cy="845811"/>
            </a:xfrm>
            <a:prstGeom prst="rect">
              <a:avLst/>
            </a:prstGeom>
          </p:spPr>
        </p:pic>
        <p:pic>
          <p:nvPicPr>
            <p:cNvPr id="7" name="Picture 6" descr="A logo with red arrows&#10;&#10;Description automatically generated">
              <a:extLst>
                <a:ext uri="{FF2B5EF4-FFF2-40B4-BE49-F238E27FC236}">
                  <a16:creationId xmlns:a16="http://schemas.microsoft.com/office/drawing/2014/main" id="{C668AF99-68E1-C755-0643-202E471D87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0548" y="470524"/>
              <a:ext cx="793079" cy="845810"/>
            </a:xfrm>
            <a:prstGeom prst="rect">
              <a:avLst/>
            </a:prstGeom>
          </p:spPr>
        </p:pic>
      </p:grpSp>
      <p:pic>
        <p:nvPicPr>
          <p:cNvPr id="9" name="Picture 8" descr="A logo with stars and a red star&#10;&#10;Description automatically generated">
            <a:extLst>
              <a:ext uri="{FF2B5EF4-FFF2-40B4-BE49-F238E27FC236}">
                <a16:creationId xmlns:a16="http://schemas.microsoft.com/office/drawing/2014/main" id="{CD49B3C3-8AEB-5427-40CD-503C0169C9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390" y="114456"/>
            <a:ext cx="1427327" cy="1745521"/>
          </a:xfrm>
          <a:prstGeom prst="rect">
            <a:avLst/>
          </a:prstGeom>
        </p:spPr>
      </p:pic>
      <p:sp>
        <p:nvSpPr>
          <p:cNvPr id="11" name="TextBox 10">
            <a:extLst>
              <a:ext uri="{FF2B5EF4-FFF2-40B4-BE49-F238E27FC236}">
                <a16:creationId xmlns:a16="http://schemas.microsoft.com/office/drawing/2014/main" id="{B187B49E-7ABC-B7E4-7326-9E5DD7D3803B}"/>
              </a:ext>
            </a:extLst>
          </p:cNvPr>
          <p:cNvSpPr txBox="1"/>
          <p:nvPr/>
        </p:nvSpPr>
        <p:spPr>
          <a:xfrm>
            <a:off x="2024011" y="6446549"/>
            <a:ext cx="816127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2850"/>
                </a:solidFill>
                <a:effectLst>
                  <a:outerShdw blurRad="38100" dist="38100" dir="2700000" algn="tl">
                    <a:srgbClr val="000000">
                      <a:alpha val="43137"/>
                    </a:srgbClr>
                  </a:outerShdw>
                </a:effectLst>
                <a:uLnTx/>
                <a:uFillTx/>
                <a:latin typeface="Calibri" panose="020F0502020204030204"/>
                <a:ea typeface="+mn-ea"/>
                <a:cs typeface="+mn-cs"/>
              </a:rPr>
              <a:t>Legislative Advocacy  –  Philanthropy &amp; Community Service  –  Camaraderie</a:t>
            </a:r>
          </a:p>
        </p:txBody>
      </p:sp>
      <p:pic>
        <p:nvPicPr>
          <p:cNvPr id="12" name="Picture 11">
            <a:extLst>
              <a:ext uri="{FF2B5EF4-FFF2-40B4-BE49-F238E27FC236}">
                <a16:creationId xmlns:a16="http://schemas.microsoft.com/office/drawing/2014/main" id="{FBD9A4F1-6BA1-BE62-C494-07F20CA05C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5257" y="1577241"/>
            <a:ext cx="6658462" cy="81037"/>
          </a:xfrm>
          <a:prstGeom prst="rect">
            <a:avLst/>
          </a:prstGeom>
        </p:spPr>
      </p:pic>
      <p:sp>
        <p:nvSpPr>
          <p:cNvPr id="14" name="TextBox 13">
            <a:extLst>
              <a:ext uri="{FF2B5EF4-FFF2-40B4-BE49-F238E27FC236}">
                <a16:creationId xmlns:a16="http://schemas.microsoft.com/office/drawing/2014/main" id="{16194D92-204B-1027-B07E-D739223851A8}"/>
              </a:ext>
            </a:extLst>
          </p:cNvPr>
          <p:cNvSpPr txBox="1"/>
          <p:nvPr/>
        </p:nvSpPr>
        <p:spPr>
          <a:xfrm>
            <a:off x="4617489" y="11347"/>
            <a:ext cx="2979470"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002850"/>
                </a:solidFill>
                <a:effectLst>
                  <a:outerShdw blurRad="38100" dist="38100" dir="2700000" algn="tl">
                    <a:srgbClr val="000000">
                      <a:alpha val="43137"/>
                    </a:srgbClr>
                  </a:outerShdw>
                </a:effectLst>
                <a:uLnTx/>
                <a:uFillTx/>
                <a:latin typeface="Calibri" panose="020F0502020204030204"/>
                <a:ea typeface="+mn-ea"/>
                <a:cs typeface="+mn-cs"/>
              </a:rPr>
              <a:t>“NEVER STOP SERVING”</a:t>
            </a:r>
          </a:p>
        </p:txBody>
      </p:sp>
      <p:sp>
        <p:nvSpPr>
          <p:cNvPr id="3" name="TextBox 2">
            <a:extLst>
              <a:ext uri="{FF2B5EF4-FFF2-40B4-BE49-F238E27FC236}">
                <a16:creationId xmlns:a16="http://schemas.microsoft.com/office/drawing/2014/main" id="{BD1E0751-9B89-3E34-01B7-B6B3CC94909D}"/>
              </a:ext>
            </a:extLst>
          </p:cNvPr>
          <p:cNvSpPr txBox="1"/>
          <p:nvPr/>
        </p:nvSpPr>
        <p:spPr>
          <a:xfrm>
            <a:off x="1724742" y="655386"/>
            <a:ext cx="8534003" cy="769441"/>
          </a:xfrm>
          <a:prstGeom prst="rect">
            <a:avLst/>
          </a:prstGeom>
          <a:noFill/>
        </p:spPr>
        <p:txBody>
          <a:bodyPr wrap="none" rtlCol="0">
            <a:spAutoFit/>
          </a:bodyPr>
          <a:lstStyle/>
          <a:p>
            <a:r>
              <a:rPr lang="en-US" sz="4400" b="1" dirty="0">
                <a:latin typeface="Arial" panose="020B0604020202020204" pitchFamily="34" charset="0"/>
                <a:cs typeface="Arial" panose="020B0604020202020204" pitchFamily="34" charset="0"/>
              </a:rPr>
              <a:t>General Meeting – 11 Mar 2025</a:t>
            </a:r>
          </a:p>
        </p:txBody>
      </p:sp>
      <p:sp>
        <p:nvSpPr>
          <p:cNvPr id="4" name="TextBox 3">
            <a:extLst>
              <a:ext uri="{FF2B5EF4-FFF2-40B4-BE49-F238E27FC236}">
                <a16:creationId xmlns:a16="http://schemas.microsoft.com/office/drawing/2014/main" id="{F9520D91-1380-88C2-8CAF-3240F02BECBA}"/>
              </a:ext>
            </a:extLst>
          </p:cNvPr>
          <p:cNvSpPr txBox="1"/>
          <p:nvPr/>
        </p:nvSpPr>
        <p:spPr>
          <a:xfrm>
            <a:off x="3422857" y="3912874"/>
            <a:ext cx="5137771"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Aptos" panose="02110004020202020204"/>
              </a:rPr>
              <a:t>Adjourned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Aptos" panose="02110004020202020204"/>
              </a:rPr>
              <a:t>50-50</a:t>
            </a:r>
            <a:endParaRPr kumimoji="0" lang="en-US" sz="44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57DF9104-A07F-3FBE-E72B-82FE3A8263EC}"/>
              </a:ext>
            </a:extLst>
          </p:cNvPr>
          <p:cNvSpPr txBox="1"/>
          <p:nvPr/>
        </p:nvSpPr>
        <p:spPr>
          <a:xfrm>
            <a:off x="1259840" y="2364084"/>
            <a:ext cx="9973804" cy="1323439"/>
          </a:xfrm>
          <a:prstGeom prst="rect">
            <a:avLst/>
          </a:prstGeom>
          <a:noFill/>
        </p:spPr>
        <p:txBody>
          <a:bodyPr wrap="square">
            <a:spAutoFit/>
          </a:bodyPr>
          <a:lstStyle/>
          <a:p>
            <a:pPr marL="285750" indent="-285750">
              <a:buFont typeface="Arial" panose="020B0604020202020204" pitchFamily="34" charset="0"/>
              <a:buChar char="•"/>
            </a:pPr>
            <a:r>
              <a:rPr lang="en-US" sz="2800" b="1" dirty="0">
                <a:solidFill>
                  <a:srgbClr val="FF0000"/>
                </a:solidFill>
              </a:rPr>
              <a:t>Be a Recruiter </a:t>
            </a:r>
            <a:r>
              <a:rPr lang="en-US" sz="2800" b="1" dirty="0"/>
              <a:t>–  Get one person to join our Chapter</a:t>
            </a:r>
          </a:p>
          <a:p>
            <a:pPr marL="285750" indent="-285750">
              <a:buFont typeface="Arial" panose="020B0604020202020204" pitchFamily="34" charset="0"/>
              <a:buChar char="•"/>
            </a:pPr>
            <a:endParaRPr lang="en-US" sz="2400" b="1" dirty="0"/>
          </a:p>
          <a:p>
            <a:pPr marL="285750" indent="-285750">
              <a:buFont typeface="Arial" panose="020B0604020202020204" pitchFamily="34" charset="0"/>
              <a:buChar char="•"/>
            </a:pPr>
            <a:r>
              <a:rPr lang="en-US" sz="2800" b="1" dirty="0">
                <a:solidFill>
                  <a:srgbClr val="FF0000"/>
                </a:solidFill>
              </a:rPr>
              <a:t>Participate</a:t>
            </a:r>
            <a:r>
              <a:rPr lang="en-US" sz="2800" b="1" dirty="0"/>
              <a:t> – Call to Action / Donate / Attend MOAA Events</a:t>
            </a:r>
          </a:p>
        </p:txBody>
      </p:sp>
    </p:spTree>
    <p:extLst>
      <p:ext uri="{BB962C8B-B14F-4D97-AF65-F5344CB8AC3E}">
        <p14:creationId xmlns:p14="http://schemas.microsoft.com/office/powerpoint/2010/main" val="37406757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ABC923-8C6F-E5D9-4B99-9095C05673E3}"/>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46DC9F15-1DC8-A2B9-B27E-5D17B2496982}"/>
              </a:ext>
            </a:extLst>
          </p:cNvPr>
          <p:cNvGrpSpPr/>
          <p:nvPr/>
        </p:nvGrpSpPr>
        <p:grpSpPr>
          <a:xfrm>
            <a:off x="10235381" y="304800"/>
            <a:ext cx="1733235" cy="1365133"/>
            <a:chOff x="10389067" y="178247"/>
            <a:chExt cx="1484560" cy="1138087"/>
          </a:xfrm>
        </p:grpSpPr>
        <p:pic>
          <p:nvPicPr>
            <p:cNvPr id="5" name="Picture 4">
              <a:extLst>
                <a:ext uri="{FF2B5EF4-FFF2-40B4-BE49-F238E27FC236}">
                  <a16:creationId xmlns:a16="http://schemas.microsoft.com/office/drawing/2014/main" id="{435A0336-2F55-73A3-58C8-DD014600DB15}"/>
                </a:ext>
              </a:extLst>
            </p:cNvPr>
            <p:cNvPicPr>
              <a:picLocks noChangeAspect="1"/>
            </p:cNvPicPr>
            <p:nvPr/>
          </p:nvPicPr>
          <p:blipFill>
            <a:blip r:embed="rId2"/>
            <a:stretch>
              <a:fillRect/>
            </a:stretch>
          </p:blipFill>
          <p:spPr>
            <a:xfrm>
              <a:off x="10389067" y="178247"/>
              <a:ext cx="855038" cy="845811"/>
            </a:xfrm>
            <a:prstGeom prst="rect">
              <a:avLst/>
            </a:prstGeom>
          </p:spPr>
        </p:pic>
        <p:pic>
          <p:nvPicPr>
            <p:cNvPr id="7" name="Picture 6" descr="A logo with red arrows&#10;&#10;Description automatically generated">
              <a:extLst>
                <a:ext uri="{FF2B5EF4-FFF2-40B4-BE49-F238E27FC236}">
                  <a16:creationId xmlns:a16="http://schemas.microsoft.com/office/drawing/2014/main" id="{B7B90DDF-48C0-1C4A-B17F-4A770F746F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0548" y="470524"/>
              <a:ext cx="793079" cy="845810"/>
            </a:xfrm>
            <a:prstGeom prst="rect">
              <a:avLst/>
            </a:prstGeom>
          </p:spPr>
        </p:pic>
      </p:grpSp>
      <p:pic>
        <p:nvPicPr>
          <p:cNvPr id="9" name="Picture 8" descr="A logo with stars and a red star&#10;&#10;Description automatically generated">
            <a:extLst>
              <a:ext uri="{FF2B5EF4-FFF2-40B4-BE49-F238E27FC236}">
                <a16:creationId xmlns:a16="http://schemas.microsoft.com/office/drawing/2014/main" id="{F333B374-76DB-B4B8-6D51-77E87C9A1A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390" y="114456"/>
            <a:ext cx="1427327" cy="1745521"/>
          </a:xfrm>
          <a:prstGeom prst="rect">
            <a:avLst/>
          </a:prstGeom>
        </p:spPr>
      </p:pic>
      <p:sp>
        <p:nvSpPr>
          <p:cNvPr id="11" name="TextBox 10">
            <a:extLst>
              <a:ext uri="{FF2B5EF4-FFF2-40B4-BE49-F238E27FC236}">
                <a16:creationId xmlns:a16="http://schemas.microsoft.com/office/drawing/2014/main" id="{DE2182DC-8485-B189-6829-2D056EA67B09}"/>
              </a:ext>
            </a:extLst>
          </p:cNvPr>
          <p:cNvSpPr txBox="1"/>
          <p:nvPr/>
        </p:nvSpPr>
        <p:spPr>
          <a:xfrm>
            <a:off x="2024011" y="6446549"/>
            <a:ext cx="816127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2850"/>
                </a:solidFill>
                <a:effectLst>
                  <a:outerShdw blurRad="38100" dist="38100" dir="2700000" algn="tl">
                    <a:srgbClr val="000000">
                      <a:alpha val="43137"/>
                    </a:srgbClr>
                  </a:outerShdw>
                </a:effectLst>
                <a:uLnTx/>
                <a:uFillTx/>
                <a:latin typeface="Calibri" panose="020F0502020204030204"/>
                <a:ea typeface="+mn-ea"/>
                <a:cs typeface="+mn-cs"/>
              </a:rPr>
              <a:t>Legislative Advocacy  –  Philanthropy &amp; Community Service  –  Camaraderie</a:t>
            </a:r>
          </a:p>
        </p:txBody>
      </p:sp>
      <p:pic>
        <p:nvPicPr>
          <p:cNvPr id="12" name="Picture 11">
            <a:extLst>
              <a:ext uri="{FF2B5EF4-FFF2-40B4-BE49-F238E27FC236}">
                <a16:creationId xmlns:a16="http://schemas.microsoft.com/office/drawing/2014/main" id="{D96C50D1-6A30-58CF-AC98-5ADA164F0D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5257" y="1577241"/>
            <a:ext cx="6658462" cy="81037"/>
          </a:xfrm>
          <a:prstGeom prst="rect">
            <a:avLst/>
          </a:prstGeom>
        </p:spPr>
      </p:pic>
      <p:sp>
        <p:nvSpPr>
          <p:cNvPr id="14" name="TextBox 13">
            <a:extLst>
              <a:ext uri="{FF2B5EF4-FFF2-40B4-BE49-F238E27FC236}">
                <a16:creationId xmlns:a16="http://schemas.microsoft.com/office/drawing/2014/main" id="{E3EA55A3-2316-D31D-79E9-9ACE5E9B13D4}"/>
              </a:ext>
            </a:extLst>
          </p:cNvPr>
          <p:cNvSpPr txBox="1"/>
          <p:nvPr/>
        </p:nvSpPr>
        <p:spPr>
          <a:xfrm>
            <a:off x="4617489" y="11347"/>
            <a:ext cx="2979470"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002850"/>
                </a:solidFill>
                <a:effectLst>
                  <a:outerShdw blurRad="38100" dist="38100" dir="2700000" algn="tl">
                    <a:srgbClr val="000000">
                      <a:alpha val="43137"/>
                    </a:srgbClr>
                  </a:outerShdw>
                </a:effectLst>
                <a:uLnTx/>
                <a:uFillTx/>
                <a:latin typeface="Calibri" panose="020F0502020204030204"/>
                <a:ea typeface="+mn-ea"/>
                <a:cs typeface="+mn-cs"/>
              </a:rPr>
              <a:t>“NEVER STOP SERVING”</a:t>
            </a:r>
          </a:p>
        </p:txBody>
      </p:sp>
      <p:sp>
        <p:nvSpPr>
          <p:cNvPr id="2" name="TextBox 1">
            <a:extLst>
              <a:ext uri="{FF2B5EF4-FFF2-40B4-BE49-F238E27FC236}">
                <a16:creationId xmlns:a16="http://schemas.microsoft.com/office/drawing/2014/main" id="{3270407B-5728-48CA-322F-1608FD62A5CD}"/>
              </a:ext>
            </a:extLst>
          </p:cNvPr>
          <p:cNvSpPr txBox="1"/>
          <p:nvPr/>
        </p:nvSpPr>
        <p:spPr>
          <a:xfrm>
            <a:off x="4409769" y="655386"/>
            <a:ext cx="3007555"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Arial" panose="020B0604020202020204" pitchFamily="34" charset="0"/>
                <a:cs typeface="Arial" panose="020B0604020202020204" pitchFamily="34" charset="0"/>
              </a:rPr>
              <a:t>Invocation</a:t>
            </a:r>
            <a:endPar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1E41D918-D1B5-0B2A-6549-C63088863555}"/>
              </a:ext>
            </a:extLst>
          </p:cNvPr>
          <p:cNvSpPr txBox="1"/>
          <p:nvPr/>
        </p:nvSpPr>
        <p:spPr>
          <a:xfrm>
            <a:off x="3840480" y="2659559"/>
            <a:ext cx="4172810" cy="212365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Aptos" panose="02110004020202020204"/>
              </a:rPr>
              <a:t>Jim </a:t>
            </a:r>
            <a:r>
              <a:rPr lang="en-US" sz="4400" b="1" dirty="0" err="1">
                <a:solidFill>
                  <a:prstClr val="black"/>
                </a:solidFill>
                <a:latin typeface="Aptos" panose="02110004020202020204"/>
              </a:rPr>
              <a:t>Mackowski</a:t>
            </a:r>
            <a:endParaRPr lang="en-US" sz="4400" b="1" dirty="0">
              <a:solidFill>
                <a:prstClr val="black"/>
              </a:solidFill>
              <a:latin typeface="Aptos" panose="02110004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Aptos" panose="02110004020202020204"/>
              </a:rPr>
              <a:t>CDR USN (Ret)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188535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FB583B-7DDD-6D65-508B-39780F5F45D9}"/>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25F7A128-477C-BC81-1D68-FF298C719854}"/>
              </a:ext>
            </a:extLst>
          </p:cNvPr>
          <p:cNvGrpSpPr/>
          <p:nvPr/>
        </p:nvGrpSpPr>
        <p:grpSpPr>
          <a:xfrm>
            <a:off x="10235381" y="304800"/>
            <a:ext cx="1733235" cy="1365133"/>
            <a:chOff x="10389067" y="178247"/>
            <a:chExt cx="1484560" cy="1138087"/>
          </a:xfrm>
        </p:grpSpPr>
        <p:pic>
          <p:nvPicPr>
            <p:cNvPr id="5" name="Picture 4">
              <a:extLst>
                <a:ext uri="{FF2B5EF4-FFF2-40B4-BE49-F238E27FC236}">
                  <a16:creationId xmlns:a16="http://schemas.microsoft.com/office/drawing/2014/main" id="{AC578EF8-49B4-9FC7-A2FC-B3F17BCE0155}"/>
                </a:ext>
              </a:extLst>
            </p:cNvPr>
            <p:cNvPicPr>
              <a:picLocks noChangeAspect="1"/>
            </p:cNvPicPr>
            <p:nvPr/>
          </p:nvPicPr>
          <p:blipFill>
            <a:blip r:embed="rId2"/>
            <a:stretch>
              <a:fillRect/>
            </a:stretch>
          </p:blipFill>
          <p:spPr>
            <a:xfrm>
              <a:off x="10389067" y="178247"/>
              <a:ext cx="855038" cy="845811"/>
            </a:xfrm>
            <a:prstGeom prst="rect">
              <a:avLst/>
            </a:prstGeom>
          </p:spPr>
        </p:pic>
        <p:pic>
          <p:nvPicPr>
            <p:cNvPr id="7" name="Picture 6" descr="A logo with red arrows&#10;&#10;Description automatically generated">
              <a:extLst>
                <a:ext uri="{FF2B5EF4-FFF2-40B4-BE49-F238E27FC236}">
                  <a16:creationId xmlns:a16="http://schemas.microsoft.com/office/drawing/2014/main" id="{BF043285-8EEA-94AD-84BB-426EEE668F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0548" y="470524"/>
              <a:ext cx="793079" cy="845810"/>
            </a:xfrm>
            <a:prstGeom prst="rect">
              <a:avLst/>
            </a:prstGeom>
          </p:spPr>
        </p:pic>
      </p:grpSp>
      <p:pic>
        <p:nvPicPr>
          <p:cNvPr id="9" name="Picture 8" descr="A logo with stars and a red star&#10;&#10;Description automatically generated">
            <a:extLst>
              <a:ext uri="{FF2B5EF4-FFF2-40B4-BE49-F238E27FC236}">
                <a16:creationId xmlns:a16="http://schemas.microsoft.com/office/drawing/2014/main" id="{6DDEDB88-A204-471B-4263-B9E2BDAB98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390" y="114456"/>
            <a:ext cx="1427327" cy="1745521"/>
          </a:xfrm>
          <a:prstGeom prst="rect">
            <a:avLst/>
          </a:prstGeom>
        </p:spPr>
      </p:pic>
      <p:sp>
        <p:nvSpPr>
          <p:cNvPr id="11" name="TextBox 10">
            <a:extLst>
              <a:ext uri="{FF2B5EF4-FFF2-40B4-BE49-F238E27FC236}">
                <a16:creationId xmlns:a16="http://schemas.microsoft.com/office/drawing/2014/main" id="{FF841A8F-D8FD-0D90-1833-AFB1BB26FB66}"/>
              </a:ext>
            </a:extLst>
          </p:cNvPr>
          <p:cNvSpPr txBox="1"/>
          <p:nvPr/>
        </p:nvSpPr>
        <p:spPr>
          <a:xfrm>
            <a:off x="2024011" y="6446549"/>
            <a:ext cx="816127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2850"/>
                </a:solidFill>
                <a:effectLst>
                  <a:outerShdw blurRad="38100" dist="38100" dir="2700000" algn="tl">
                    <a:srgbClr val="000000">
                      <a:alpha val="43137"/>
                    </a:srgbClr>
                  </a:outerShdw>
                </a:effectLst>
                <a:uLnTx/>
                <a:uFillTx/>
                <a:latin typeface="Calibri" panose="020F0502020204030204"/>
                <a:ea typeface="+mn-ea"/>
                <a:cs typeface="+mn-cs"/>
              </a:rPr>
              <a:t>Legislative Advocacy  –  Philanthropy &amp; Community Service  –  Camaraderie</a:t>
            </a:r>
          </a:p>
        </p:txBody>
      </p:sp>
      <p:pic>
        <p:nvPicPr>
          <p:cNvPr id="12" name="Picture 11">
            <a:extLst>
              <a:ext uri="{FF2B5EF4-FFF2-40B4-BE49-F238E27FC236}">
                <a16:creationId xmlns:a16="http://schemas.microsoft.com/office/drawing/2014/main" id="{6679CC08-CA71-8CE0-5ACF-2F0443C80D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5257" y="1577241"/>
            <a:ext cx="6658462" cy="81037"/>
          </a:xfrm>
          <a:prstGeom prst="rect">
            <a:avLst/>
          </a:prstGeom>
        </p:spPr>
      </p:pic>
      <p:sp>
        <p:nvSpPr>
          <p:cNvPr id="14" name="TextBox 13">
            <a:extLst>
              <a:ext uri="{FF2B5EF4-FFF2-40B4-BE49-F238E27FC236}">
                <a16:creationId xmlns:a16="http://schemas.microsoft.com/office/drawing/2014/main" id="{789CC4E1-F98A-C69E-712B-D342FA36739E}"/>
              </a:ext>
            </a:extLst>
          </p:cNvPr>
          <p:cNvSpPr txBox="1"/>
          <p:nvPr/>
        </p:nvSpPr>
        <p:spPr>
          <a:xfrm>
            <a:off x="4617489" y="11347"/>
            <a:ext cx="2979470"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002850"/>
                </a:solidFill>
                <a:effectLst>
                  <a:outerShdw blurRad="38100" dist="38100" dir="2700000" algn="tl">
                    <a:srgbClr val="000000">
                      <a:alpha val="43137"/>
                    </a:srgbClr>
                  </a:outerShdw>
                </a:effectLst>
                <a:uLnTx/>
                <a:uFillTx/>
                <a:latin typeface="Calibri" panose="020F0502020204030204"/>
                <a:ea typeface="+mn-ea"/>
                <a:cs typeface="+mn-cs"/>
              </a:rPr>
              <a:t>“NEVER STOP SERVING”</a:t>
            </a:r>
          </a:p>
        </p:txBody>
      </p:sp>
      <p:sp>
        <p:nvSpPr>
          <p:cNvPr id="2" name="TextBox 1">
            <a:extLst>
              <a:ext uri="{FF2B5EF4-FFF2-40B4-BE49-F238E27FC236}">
                <a16:creationId xmlns:a16="http://schemas.microsoft.com/office/drawing/2014/main" id="{F8A20F79-EDA4-8657-4169-EC2206D18C73}"/>
              </a:ext>
            </a:extLst>
          </p:cNvPr>
          <p:cNvSpPr txBox="1"/>
          <p:nvPr/>
        </p:nvSpPr>
        <p:spPr>
          <a:xfrm>
            <a:off x="1990104" y="655386"/>
            <a:ext cx="7846892"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Arial" panose="020B0604020202020204" pitchFamily="34" charset="0"/>
                <a:cs typeface="Arial" panose="020B0604020202020204" pitchFamily="34" charset="0"/>
              </a:rPr>
              <a:t>POW/MIA Moment of Silence</a:t>
            </a:r>
            <a:endPar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6EA71BA4-AB91-6E0F-BE21-F816BF1A3C3E}"/>
              </a:ext>
            </a:extLst>
          </p:cNvPr>
          <p:cNvSpPr txBox="1"/>
          <p:nvPr/>
        </p:nvSpPr>
        <p:spPr>
          <a:xfrm>
            <a:off x="599440" y="1791853"/>
            <a:ext cx="11003280" cy="479362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t>The table is round – to show our everlasting concern.</a:t>
            </a:r>
          </a:p>
          <a:p>
            <a:pPr marR="0" lvl="0" algn="l" defTabSz="914400" rtl="0" eaLnBrk="1" fontAlgn="auto" latinLnBrk="0" hangingPunct="1">
              <a:lnSpc>
                <a:spcPct val="100000"/>
              </a:lnSpc>
              <a:spcBef>
                <a:spcPts val="0"/>
              </a:spcBef>
              <a:spcAft>
                <a:spcPts val="0"/>
              </a:spcAft>
              <a:buClrTx/>
              <a:buSzTx/>
              <a:tabLst/>
              <a:defRPr/>
            </a:pPr>
            <a:endParaRPr lang="en-US" sz="11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t>The tablecloth is white, symbolizing the purity of their motives when answering the call to serve.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t>The single red rose reminds us of the lives of these Americans…and the loved ones and friends who keep the faith, awaiting answers.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t>The yellow ribbon symbolizes our continued </a:t>
            </a:r>
            <a:r>
              <a:rPr lang="en-US" sz="2000" dirty="0" err="1"/>
              <a:t>uncertainy</a:t>
            </a:r>
            <a:r>
              <a:rPr lang="en-US" sz="2000" dirty="0"/>
              <a:t>, hope for their return and determination to account for them.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t>A slice of lemon reminds us of their bitter fate, captured or missing in a foreign land.</a:t>
            </a:r>
          </a:p>
          <a:p>
            <a:pPr marR="0" lvl="0" algn="l" defTabSz="914400" rtl="0" eaLnBrk="1" fontAlgn="auto" latinLnBrk="0" hangingPunct="1">
              <a:lnSpc>
                <a:spcPct val="100000"/>
              </a:lnSpc>
              <a:spcBef>
                <a:spcPts val="0"/>
              </a:spcBef>
              <a:spcAft>
                <a:spcPts val="0"/>
              </a:spcAft>
              <a:buClrTx/>
              <a:buSzTx/>
              <a:tabLst/>
              <a:defRPr/>
            </a:pPr>
            <a:r>
              <a:rPr lang="en-US" sz="2000" dirty="0"/>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t>A pinch of salt symbolizes the tears of our missing and their families.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5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t>The lighted candle reflects our hope for their return.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t>The glasses are inverted - to symbolize their inability to share a toast. The chair is empty – they are missing.</a:t>
            </a:r>
            <a:endPar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305264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03837A-E420-0863-6808-1EC53FE5D299}"/>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5D8233A7-CBB1-2A8E-749A-65077D116887}"/>
              </a:ext>
            </a:extLst>
          </p:cNvPr>
          <p:cNvGrpSpPr/>
          <p:nvPr/>
        </p:nvGrpSpPr>
        <p:grpSpPr>
          <a:xfrm>
            <a:off x="10235381" y="304800"/>
            <a:ext cx="1733235" cy="1365133"/>
            <a:chOff x="10389067" y="178247"/>
            <a:chExt cx="1484560" cy="1138087"/>
          </a:xfrm>
        </p:grpSpPr>
        <p:pic>
          <p:nvPicPr>
            <p:cNvPr id="5" name="Picture 4">
              <a:extLst>
                <a:ext uri="{FF2B5EF4-FFF2-40B4-BE49-F238E27FC236}">
                  <a16:creationId xmlns:a16="http://schemas.microsoft.com/office/drawing/2014/main" id="{628F6B29-4D46-AD1D-34C1-1078BEDA59E2}"/>
                </a:ext>
              </a:extLst>
            </p:cNvPr>
            <p:cNvPicPr>
              <a:picLocks noChangeAspect="1"/>
            </p:cNvPicPr>
            <p:nvPr/>
          </p:nvPicPr>
          <p:blipFill>
            <a:blip r:embed="rId2"/>
            <a:stretch>
              <a:fillRect/>
            </a:stretch>
          </p:blipFill>
          <p:spPr>
            <a:xfrm>
              <a:off x="10389067" y="178247"/>
              <a:ext cx="855038" cy="845811"/>
            </a:xfrm>
            <a:prstGeom prst="rect">
              <a:avLst/>
            </a:prstGeom>
          </p:spPr>
        </p:pic>
        <p:pic>
          <p:nvPicPr>
            <p:cNvPr id="7" name="Picture 6" descr="A logo with red arrows&#10;&#10;Description automatically generated">
              <a:extLst>
                <a:ext uri="{FF2B5EF4-FFF2-40B4-BE49-F238E27FC236}">
                  <a16:creationId xmlns:a16="http://schemas.microsoft.com/office/drawing/2014/main" id="{FA826BD8-5846-7B43-44A1-C3F9E4DC61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0548" y="470524"/>
              <a:ext cx="793079" cy="845810"/>
            </a:xfrm>
            <a:prstGeom prst="rect">
              <a:avLst/>
            </a:prstGeom>
          </p:spPr>
        </p:pic>
      </p:grpSp>
      <p:pic>
        <p:nvPicPr>
          <p:cNvPr id="9" name="Picture 8" descr="A logo with stars and a red star&#10;&#10;Description automatically generated">
            <a:extLst>
              <a:ext uri="{FF2B5EF4-FFF2-40B4-BE49-F238E27FC236}">
                <a16:creationId xmlns:a16="http://schemas.microsoft.com/office/drawing/2014/main" id="{20FD7935-C833-DB43-25CE-DE15A8C50C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390" y="114456"/>
            <a:ext cx="1427327" cy="1745521"/>
          </a:xfrm>
          <a:prstGeom prst="rect">
            <a:avLst/>
          </a:prstGeom>
        </p:spPr>
      </p:pic>
      <p:sp>
        <p:nvSpPr>
          <p:cNvPr id="11" name="TextBox 10">
            <a:extLst>
              <a:ext uri="{FF2B5EF4-FFF2-40B4-BE49-F238E27FC236}">
                <a16:creationId xmlns:a16="http://schemas.microsoft.com/office/drawing/2014/main" id="{7D367D87-D7F6-E68D-A976-C1F996992779}"/>
              </a:ext>
            </a:extLst>
          </p:cNvPr>
          <p:cNvSpPr txBox="1"/>
          <p:nvPr/>
        </p:nvSpPr>
        <p:spPr>
          <a:xfrm>
            <a:off x="2024011" y="6446549"/>
            <a:ext cx="816127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2850"/>
                </a:solidFill>
                <a:effectLst>
                  <a:outerShdw blurRad="38100" dist="38100" dir="2700000" algn="tl">
                    <a:srgbClr val="000000">
                      <a:alpha val="43137"/>
                    </a:srgbClr>
                  </a:outerShdw>
                </a:effectLst>
                <a:uLnTx/>
                <a:uFillTx/>
                <a:latin typeface="Calibri" panose="020F0502020204030204"/>
                <a:ea typeface="+mn-ea"/>
                <a:cs typeface="+mn-cs"/>
              </a:rPr>
              <a:t>Legislative Advocacy  –  Philanthropy &amp; Community Service  –  Camaraderie</a:t>
            </a:r>
          </a:p>
        </p:txBody>
      </p:sp>
      <p:pic>
        <p:nvPicPr>
          <p:cNvPr id="12" name="Picture 11">
            <a:extLst>
              <a:ext uri="{FF2B5EF4-FFF2-40B4-BE49-F238E27FC236}">
                <a16:creationId xmlns:a16="http://schemas.microsoft.com/office/drawing/2014/main" id="{B344678B-34D8-D53A-787C-C94E204E99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5257" y="1577241"/>
            <a:ext cx="6658462" cy="81037"/>
          </a:xfrm>
          <a:prstGeom prst="rect">
            <a:avLst/>
          </a:prstGeom>
        </p:spPr>
      </p:pic>
      <p:sp>
        <p:nvSpPr>
          <p:cNvPr id="14" name="TextBox 13">
            <a:extLst>
              <a:ext uri="{FF2B5EF4-FFF2-40B4-BE49-F238E27FC236}">
                <a16:creationId xmlns:a16="http://schemas.microsoft.com/office/drawing/2014/main" id="{C360BE3E-24C1-6E58-5EAE-D80EF07F6E08}"/>
              </a:ext>
            </a:extLst>
          </p:cNvPr>
          <p:cNvSpPr txBox="1"/>
          <p:nvPr/>
        </p:nvSpPr>
        <p:spPr>
          <a:xfrm>
            <a:off x="4617489" y="11347"/>
            <a:ext cx="2979470"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002850"/>
                </a:solidFill>
                <a:effectLst>
                  <a:outerShdw blurRad="38100" dist="38100" dir="2700000" algn="tl">
                    <a:srgbClr val="000000">
                      <a:alpha val="43137"/>
                    </a:srgbClr>
                  </a:outerShdw>
                </a:effectLst>
                <a:uLnTx/>
                <a:uFillTx/>
                <a:latin typeface="Calibri" panose="020F0502020204030204"/>
                <a:ea typeface="+mn-ea"/>
                <a:cs typeface="+mn-cs"/>
              </a:rPr>
              <a:t>“NEVER STOP SERVING”</a:t>
            </a:r>
          </a:p>
        </p:txBody>
      </p:sp>
      <p:sp>
        <p:nvSpPr>
          <p:cNvPr id="2" name="TextBox 1">
            <a:extLst>
              <a:ext uri="{FF2B5EF4-FFF2-40B4-BE49-F238E27FC236}">
                <a16:creationId xmlns:a16="http://schemas.microsoft.com/office/drawing/2014/main" id="{4615D91D-0610-9304-26C2-60E4B476ECD7}"/>
              </a:ext>
            </a:extLst>
          </p:cNvPr>
          <p:cNvSpPr txBox="1"/>
          <p:nvPr/>
        </p:nvSpPr>
        <p:spPr>
          <a:xfrm>
            <a:off x="638718" y="3132335"/>
            <a:ext cx="10529357" cy="20005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Lunch</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400" b="1" dirty="0">
              <a:solidFill>
                <a:prstClr val="black"/>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MOAA is a politically non-partisan organization</a:t>
            </a:r>
          </a:p>
        </p:txBody>
      </p:sp>
    </p:spTree>
    <p:extLst>
      <p:ext uri="{BB962C8B-B14F-4D97-AF65-F5344CB8AC3E}">
        <p14:creationId xmlns:p14="http://schemas.microsoft.com/office/powerpoint/2010/main" val="20659808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03911E-6360-0857-7550-D07FC48DD977}"/>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402CE92C-51CE-B166-DBD3-68F7876C6685}"/>
              </a:ext>
            </a:extLst>
          </p:cNvPr>
          <p:cNvGrpSpPr/>
          <p:nvPr/>
        </p:nvGrpSpPr>
        <p:grpSpPr>
          <a:xfrm>
            <a:off x="10235381" y="304800"/>
            <a:ext cx="1733235" cy="1365133"/>
            <a:chOff x="10389067" y="178247"/>
            <a:chExt cx="1484560" cy="1138087"/>
          </a:xfrm>
        </p:grpSpPr>
        <p:pic>
          <p:nvPicPr>
            <p:cNvPr id="5" name="Picture 4">
              <a:extLst>
                <a:ext uri="{FF2B5EF4-FFF2-40B4-BE49-F238E27FC236}">
                  <a16:creationId xmlns:a16="http://schemas.microsoft.com/office/drawing/2014/main" id="{FC0E978B-F665-36E2-199E-FD9EA1F20E92}"/>
                </a:ext>
              </a:extLst>
            </p:cNvPr>
            <p:cNvPicPr>
              <a:picLocks noChangeAspect="1"/>
            </p:cNvPicPr>
            <p:nvPr/>
          </p:nvPicPr>
          <p:blipFill>
            <a:blip r:embed="rId2"/>
            <a:stretch>
              <a:fillRect/>
            </a:stretch>
          </p:blipFill>
          <p:spPr>
            <a:xfrm>
              <a:off x="10389067" y="178247"/>
              <a:ext cx="855038" cy="845811"/>
            </a:xfrm>
            <a:prstGeom prst="rect">
              <a:avLst/>
            </a:prstGeom>
          </p:spPr>
        </p:pic>
        <p:pic>
          <p:nvPicPr>
            <p:cNvPr id="7" name="Picture 6" descr="A logo with red arrows&#10;&#10;Description automatically generated">
              <a:extLst>
                <a:ext uri="{FF2B5EF4-FFF2-40B4-BE49-F238E27FC236}">
                  <a16:creationId xmlns:a16="http://schemas.microsoft.com/office/drawing/2014/main" id="{6B91BBA9-6E7C-D5D6-CED4-E28A564157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0548" y="470524"/>
              <a:ext cx="793079" cy="845810"/>
            </a:xfrm>
            <a:prstGeom prst="rect">
              <a:avLst/>
            </a:prstGeom>
          </p:spPr>
        </p:pic>
      </p:grpSp>
      <p:pic>
        <p:nvPicPr>
          <p:cNvPr id="9" name="Picture 8" descr="A logo with stars and a red star&#10;&#10;Description automatically generated">
            <a:extLst>
              <a:ext uri="{FF2B5EF4-FFF2-40B4-BE49-F238E27FC236}">
                <a16:creationId xmlns:a16="http://schemas.microsoft.com/office/drawing/2014/main" id="{A1596BC4-EF04-107C-1DE7-8F04116B6A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390" y="114456"/>
            <a:ext cx="1427327" cy="1745521"/>
          </a:xfrm>
          <a:prstGeom prst="rect">
            <a:avLst/>
          </a:prstGeom>
        </p:spPr>
      </p:pic>
      <p:sp>
        <p:nvSpPr>
          <p:cNvPr id="11" name="TextBox 10">
            <a:extLst>
              <a:ext uri="{FF2B5EF4-FFF2-40B4-BE49-F238E27FC236}">
                <a16:creationId xmlns:a16="http://schemas.microsoft.com/office/drawing/2014/main" id="{69E75380-0BA7-C72B-CDBF-8DC48AAA51CE}"/>
              </a:ext>
            </a:extLst>
          </p:cNvPr>
          <p:cNvSpPr txBox="1"/>
          <p:nvPr/>
        </p:nvSpPr>
        <p:spPr>
          <a:xfrm>
            <a:off x="2024011" y="6446549"/>
            <a:ext cx="816127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2850"/>
                </a:solidFill>
                <a:effectLst>
                  <a:outerShdw blurRad="38100" dist="38100" dir="2700000" algn="tl">
                    <a:srgbClr val="000000">
                      <a:alpha val="43137"/>
                    </a:srgbClr>
                  </a:outerShdw>
                </a:effectLst>
                <a:uLnTx/>
                <a:uFillTx/>
                <a:latin typeface="Calibri" panose="020F0502020204030204"/>
                <a:ea typeface="+mn-ea"/>
                <a:cs typeface="+mn-cs"/>
              </a:rPr>
              <a:t>Legislative Advocacy  –  Philanthropy &amp; Community Service  –  Camaraderie</a:t>
            </a:r>
          </a:p>
        </p:txBody>
      </p:sp>
      <p:pic>
        <p:nvPicPr>
          <p:cNvPr id="12" name="Picture 11">
            <a:extLst>
              <a:ext uri="{FF2B5EF4-FFF2-40B4-BE49-F238E27FC236}">
                <a16:creationId xmlns:a16="http://schemas.microsoft.com/office/drawing/2014/main" id="{D4929A96-0318-7247-FAEC-04834ACA39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5257" y="1577241"/>
            <a:ext cx="6658462" cy="81037"/>
          </a:xfrm>
          <a:prstGeom prst="rect">
            <a:avLst/>
          </a:prstGeom>
        </p:spPr>
      </p:pic>
      <p:sp>
        <p:nvSpPr>
          <p:cNvPr id="14" name="TextBox 13">
            <a:extLst>
              <a:ext uri="{FF2B5EF4-FFF2-40B4-BE49-F238E27FC236}">
                <a16:creationId xmlns:a16="http://schemas.microsoft.com/office/drawing/2014/main" id="{AAF4EB8E-E18D-9744-713B-65E83A26A8D0}"/>
              </a:ext>
            </a:extLst>
          </p:cNvPr>
          <p:cNvSpPr txBox="1"/>
          <p:nvPr/>
        </p:nvSpPr>
        <p:spPr>
          <a:xfrm>
            <a:off x="4617489" y="11347"/>
            <a:ext cx="2979470"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002850"/>
                </a:solidFill>
                <a:effectLst>
                  <a:outerShdw blurRad="38100" dist="38100" dir="2700000" algn="tl">
                    <a:srgbClr val="000000">
                      <a:alpha val="43137"/>
                    </a:srgbClr>
                  </a:outerShdw>
                </a:effectLst>
                <a:uLnTx/>
                <a:uFillTx/>
                <a:latin typeface="Calibri" panose="020F0502020204030204"/>
                <a:ea typeface="+mn-ea"/>
                <a:cs typeface="+mn-cs"/>
              </a:rPr>
              <a:t>“NEVER STOP SERVING”</a:t>
            </a:r>
          </a:p>
        </p:txBody>
      </p:sp>
      <p:sp>
        <p:nvSpPr>
          <p:cNvPr id="2" name="TextBox 1">
            <a:extLst>
              <a:ext uri="{FF2B5EF4-FFF2-40B4-BE49-F238E27FC236}">
                <a16:creationId xmlns:a16="http://schemas.microsoft.com/office/drawing/2014/main" id="{EBED2EBB-E625-72FA-A7CD-F566A5DBDBBB}"/>
              </a:ext>
            </a:extLst>
          </p:cNvPr>
          <p:cNvSpPr txBox="1"/>
          <p:nvPr/>
        </p:nvSpPr>
        <p:spPr>
          <a:xfrm>
            <a:off x="3843909" y="655386"/>
            <a:ext cx="4139275"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Guest Speaker</a:t>
            </a:r>
          </a:p>
        </p:txBody>
      </p:sp>
      <p:sp>
        <p:nvSpPr>
          <p:cNvPr id="4" name="TextBox 3">
            <a:extLst>
              <a:ext uri="{FF2B5EF4-FFF2-40B4-BE49-F238E27FC236}">
                <a16:creationId xmlns:a16="http://schemas.microsoft.com/office/drawing/2014/main" id="{1F50A570-7781-1F05-EC8A-504C776F384C}"/>
              </a:ext>
            </a:extLst>
          </p:cNvPr>
          <p:cNvSpPr txBox="1"/>
          <p:nvPr/>
        </p:nvSpPr>
        <p:spPr>
          <a:xfrm>
            <a:off x="1322692" y="2012391"/>
            <a:ext cx="9181708"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ptos" panose="02110004020202020204"/>
                <a:ea typeface="+mn-ea"/>
                <a:cs typeface="+mn-cs"/>
              </a:rPr>
              <a:t>Ken Timmerman</a:t>
            </a:r>
          </a:p>
        </p:txBody>
      </p:sp>
      <p:sp>
        <p:nvSpPr>
          <p:cNvPr id="3" name="TextBox 2">
            <a:extLst>
              <a:ext uri="{FF2B5EF4-FFF2-40B4-BE49-F238E27FC236}">
                <a16:creationId xmlns:a16="http://schemas.microsoft.com/office/drawing/2014/main" id="{CA2404C9-EBBC-C83F-0844-C3293A5599DA}"/>
              </a:ext>
            </a:extLst>
          </p:cNvPr>
          <p:cNvSpPr txBox="1"/>
          <p:nvPr/>
        </p:nvSpPr>
        <p:spPr>
          <a:xfrm>
            <a:off x="923046" y="3030229"/>
            <a:ext cx="10363201" cy="3416320"/>
          </a:xfrm>
          <a:prstGeom prst="rect">
            <a:avLst/>
          </a:prstGeom>
          <a:noFill/>
        </p:spPr>
        <p:txBody>
          <a:bodyPr wrap="square" rtlCol="0">
            <a:spAutoFit/>
          </a:bodyPr>
          <a:lstStyle/>
          <a:p>
            <a:r>
              <a:rPr lang="en-US" sz="2400" b="1" dirty="0"/>
              <a:t>Journalist, author, and Middle East expert. Over the past four decades he has interviewed dissidents behind the Iron Curtain, covered numerous Middle East wars, interviewed suicide bombers, and debriefed defectors from Iranian intelligence organizations. He has authored Dark Forces: The Truth About What Happened in Benghazi; The Iran House: Tales of Revolution, Persecution, War, and Intrigue; Countdown to Crisis: The Coming Nuclear Showdown With Iran; ISIS Begins: A Novel of the Iraq War and many more.</a:t>
            </a:r>
          </a:p>
          <a:p>
            <a:endParaRPr lang="en-US" sz="2400" b="1" dirty="0"/>
          </a:p>
        </p:txBody>
      </p:sp>
    </p:spTree>
    <p:extLst>
      <p:ext uri="{BB962C8B-B14F-4D97-AF65-F5344CB8AC3E}">
        <p14:creationId xmlns:p14="http://schemas.microsoft.com/office/powerpoint/2010/main" val="29490800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E9638-9836-6A23-D350-B530E0D7F3D8}"/>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83DF71D9-330D-CD47-6097-862A62A77C33}"/>
              </a:ext>
            </a:extLst>
          </p:cNvPr>
          <p:cNvGrpSpPr/>
          <p:nvPr/>
        </p:nvGrpSpPr>
        <p:grpSpPr>
          <a:xfrm>
            <a:off x="10235381" y="304800"/>
            <a:ext cx="1733235" cy="1365133"/>
            <a:chOff x="10389067" y="178247"/>
            <a:chExt cx="1484560" cy="1138087"/>
          </a:xfrm>
        </p:grpSpPr>
        <p:pic>
          <p:nvPicPr>
            <p:cNvPr id="5" name="Picture 4">
              <a:extLst>
                <a:ext uri="{FF2B5EF4-FFF2-40B4-BE49-F238E27FC236}">
                  <a16:creationId xmlns:a16="http://schemas.microsoft.com/office/drawing/2014/main" id="{06164C3F-46C5-E3AD-BAED-B7AB137778BA}"/>
                </a:ext>
              </a:extLst>
            </p:cNvPr>
            <p:cNvPicPr>
              <a:picLocks noChangeAspect="1"/>
            </p:cNvPicPr>
            <p:nvPr/>
          </p:nvPicPr>
          <p:blipFill>
            <a:blip r:embed="rId2"/>
            <a:stretch>
              <a:fillRect/>
            </a:stretch>
          </p:blipFill>
          <p:spPr>
            <a:xfrm>
              <a:off x="10389067" y="178247"/>
              <a:ext cx="855038" cy="845811"/>
            </a:xfrm>
            <a:prstGeom prst="rect">
              <a:avLst/>
            </a:prstGeom>
          </p:spPr>
        </p:pic>
        <p:pic>
          <p:nvPicPr>
            <p:cNvPr id="7" name="Picture 6" descr="A logo with red arrows&#10;&#10;Description automatically generated">
              <a:extLst>
                <a:ext uri="{FF2B5EF4-FFF2-40B4-BE49-F238E27FC236}">
                  <a16:creationId xmlns:a16="http://schemas.microsoft.com/office/drawing/2014/main" id="{7934EDF9-B70D-5AD8-D347-868F9FC3B4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0548" y="470524"/>
              <a:ext cx="793079" cy="845810"/>
            </a:xfrm>
            <a:prstGeom prst="rect">
              <a:avLst/>
            </a:prstGeom>
          </p:spPr>
        </p:pic>
      </p:grpSp>
      <p:pic>
        <p:nvPicPr>
          <p:cNvPr id="9" name="Picture 8" descr="A logo with stars and a red star&#10;&#10;Description automatically generated">
            <a:extLst>
              <a:ext uri="{FF2B5EF4-FFF2-40B4-BE49-F238E27FC236}">
                <a16:creationId xmlns:a16="http://schemas.microsoft.com/office/drawing/2014/main" id="{210C3133-6096-CDAB-536F-DFBE00AD99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390" y="114456"/>
            <a:ext cx="1427327" cy="1745521"/>
          </a:xfrm>
          <a:prstGeom prst="rect">
            <a:avLst/>
          </a:prstGeom>
        </p:spPr>
      </p:pic>
      <p:sp>
        <p:nvSpPr>
          <p:cNvPr id="11" name="TextBox 10">
            <a:extLst>
              <a:ext uri="{FF2B5EF4-FFF2-40B4-BE49-F238E27FC236}">
                <a16:creationId xmlns:a16="http://schemas.microsoft.com/office/drawing/2014/main" id="{FD7F9DB4-AE6E-E627-DFE9-F3D9B8D4000D}"/>
              </a:ext>
            </a:extLst>
          </p:cNvPr>
          <p:cNvSpPr txBox="1"/>
          <p:nvPr/>
        </p:nvSpPr>
        <p:spPr>
          <a:xfrm>
            <a:off x="2024011" y="6446549"/>
            <a:ext cx="816127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2850"/>
                </a:solidFill>
                <a:effectLst>
                  <a:outerShdw blurRad="38100" dist="38100" dir="2700000" algn="tl">
                    <a:srgbClr val="000000">
                      <a:alpha val="43137"/>
                    </a:srgbClr>
                  </a:outerShdw>
                </a:effectLst>
                <a:uLnTx/>
                <a:uFillTx/>
                <a:latin typeface="Calibri" panose="020F0502020204030204"/>
                <a:ea typeface="+mn-ea"/>
                <a:cs typeface="+mn-cs"/>
              </a:rPr>
              <a:t>Legislative Advocacy  –  Philanthropy &amp; Community Service  –  Camaraderie</a:t>
            </a:r>
          </a:p>
        </p:txBody>
      </p:sp>
      <p:pic>
        <p:nvPicPr>
          <p:cNvPr id="12" name="Picture 11">
            <a:extLst>
              <a:ext uri="{FF2B5EF4-FFF2-40B4-BE49-F238E27FC236}">
                <a16:creationId xmlns:a16="http://schemas.microsoft.com/office/drawing/2014/main" id="{E486F66F-A65E-BD20-B814-6DF526DD1D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5257" y="1577241"/>
            <a:ext cx="6658462" cy="81037"/>
          </a:xfrm>
          <a:prstGeom prst="rect">
            <a:avLst/>
          </a:prstGeom>
        </p:spPr>
      </p:pic>
      <p:sp>
        <p:nvSpPr>
          <p:cNvPr id="14" name="TextBox 13">
            <a:extLst>
              <a:ext uri="{FF2B5EF4-FFF2-40B4-BE49-F238E27FC236}">
                <a16:creationId xmlns:a16="http://schemas.microsoft.com/office/drawing/2014/main" id="{29339BB7-73D6-1EBF-0634-277F9701D68D}"/>
              </a:ext>
            </a:extLst>
          </p:cNvPr>
          <p:cNvSpPr txBox="1"/>
          <p:nvPr/>
        </p:nvSpPr>
        <p:spPr>
          <a:xfrm>
            <a:off x="4617489" y="11347"/>
            <a:ext cx="2979470"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002850"/>
                </a:solidFill>
                <a:effectLst>
                  <a:outerShdw blurRad="38100" dist="38100" dir="2700000" algn="tl">
                    <a:srgbClr val="000000">
                      <a:alpha val="43137"/>
                    </a:srgbClr>
                  </a:outerShdw>
                </a:effectLst>
                <a:uLnTx/>
                <a:uFillTx/>
                <a:latin typeface="Calibri" panose="020F0502020204030204"/>
                <a:ea typeface="+mn-ea"/>
                <a:cs typeface="+mn-cs"/>
              </a:rPr>
              <a:t>“NEVER STOP SERVING”</a:t>
            </a:r>
          </a:p>
        </p:txBody>
      </p:sp>
      <p:sp>
        <p:nvSpPr>
          <p:cNvPr id="2" name="TextBox 1">
            <a:extLst>
              <a:ext uri="{FF2B5EF4-FFF2-40B4-BE49-F238E27FC236}">
                <a16:creationId xmlns:a16="http://schemas.microsoft.com/office/drawing/2014/main" id="{DB10ED4B-3469-314F-43E4-C0FC44B2FDAA}"/>
              </a:ext>
            </a:extLst>
          </p:cNvPr>
          <p:cNvSpPr txBox="1"/>
          <p:nvPr/>
        </p:nvSpPr>
        <p:spPr>
          <a:xfrm>
            <a:off x="3322196" y="655386"/>
            <a:ext cx="5182701"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President’s Report</a:t>
            </a:r>
          </a:p>
        </p:txBody>
      </p:sp>
      <p:sp>
        <p:nvSpPr>
          <p:cNvPr id="15" name="TextBox 14">
            <a:extLst>
              <a:ext uri="{FF2B5EF4-FFF2-40B4-BE49-F238E27FC236}">
                <a16:creationId xmlns:a16="http://schemas.microsoft.com/office/drawing/2014/main" id="{FAD282CC-FA83-2460-490C-1E1390C58834}"/>
              </a:ext>
            </a:extLst>
          </p:cNvPr>
          <p:cNvSpPr txBox="1"/>
          <p:nvPr/>
        </p:nvSpPr>
        <p:spPr>
          <a:xfrm>
            <a:off x="4429761" y="3773240"/>
            <a:ext cx="7239616" cy="2062103"/>
          </a:xfrm>
          <a:prstGeom prst="rect">
            <a:avLst/>
          </a:prstGeom>
          <a:noFill/>
        </p:spPr>
        <p:txBody>
          <a:bodyPr wrap="square">
            <a:spAutoFit/>
          </a:bodyPr>
          <a:lstStyle/>
          <a:p>
            <a:r>
              <a:rPr lang="en-US" b="1" i="0" dirty="0">
                <a:solidFill>
                  <a:srgbClr val="212529"/>
                </a:solidFill>
                <a:effectLst/>
                <a:latin typeface="sourceSansPro"/>
              </a:rPr>
              <a:t> </a:t>
            </a:r>
            <a:r>
              <a:rPr lang="en-US" sz="3200" b="1" i="0" dirty="0">
                <a:solidFill>
                  <a:srgbClr val="212529"/>
                </a:solidFill>
                <a:effectLst/>
                <a:latin typeface="sourceSansPro"/>
              </a:rPr>
              <a:t>LOE awards are MOAA's most prestigious affiliate awards, honoring councils and chapters for their efforts across the full scope of our association's mission. </a:t>
            </a:r>
            <a:endParaRPr lang="en-US" b="1" dirty="0"/>
          </a:p>
        </p:txBody>
      </p:sp>
      <p:pic>
        <p:nvPicPr>
          <p:cNvPr id="1026" name="Picture 2">
            <a:extLst>
              <a:ext uri="{FF2B5EF4-FFF2-40B4-BE49-F238E27FC236}">
                <a16:creationId xmlns:a16="http://schemas.microsoft.com/office/drawing/2014/main" id="{E530BAFC-CB56-9147-6351-432A084051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3732" y="3513629"/>
            <a:ext cx="3489233" cy="271201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01E6454E-9E9D-8C65-3958-CFB1E36DFD37}"/>
              </a:ext>
            </a:extLst>
          </p:cNvPr>
          <p:cNvSpPr txBox="1"/>
          <p:nvPr/>
        </p:nvSpPr>
        <p:spPr>
          <a:xfrm>
            <a:off x="1591717" y="1802744"/>
            <a:ext cx="8745471" cy="144655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Arial" panose="020B0604020202020204" pitchFamily="34" charset="0"/>
                <a:cs typeface="Arial" panose="020B0604020202020204" pitchFamily="34" charset="0"/>
              </a:rPr>
              <a:t>- Nassau County Chapter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Arial" panose="020B0604020202020204" pitchFamily="34" charset="0"/>
                <a:cs typeface="Arial" panose="020B0604020202020204" pitchFamily="34" charset="0"/>
              </a:rPr>
              <a:t>5 Star LOE Award Winner - 2023</a:t>
            </a:r>
            <a:endPar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10021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29070-1F93-E93E-A59E-4E33375E4FCF}"/>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31C5E54B-9A93-6420-8D45-911D3CFAC526}"/>
              </a:ext>
            </a:extLst>
          </p:cNvPr>
          <p:cNvGrpSpPr/>
          <p:nvPr/>
        </p:nvGrpSpPr>
        <p:grpSpPr>
          <a:xfrm>
            <a:off x="10235381" y="304800"/>
            <a:ext cx="1733235" cy="1365133"/>
            <a:chOff x="10389067" y="178247"/>
            <a:chExt cx="1484560" cy="1138087"/>
          </a:xfrm>
        </p:grpSpPr>
        <p:pic>
          <p:nvPicPr>
            <p:cNvPr id="5" name="Picture 4">
              <a:extLst>
                <a:ext uri="{FF2B5EF4-FFF2-40B4-BE49-F238E27FC236}">
                  <a16:creationId xmlns:a16="http://schemas.microsoft.com/office/drawing/2014/main" id="{AC089013-5BFC-4FB0-918C-6053CB24A386}"/>
                </a:ext>
              </a:extLst>
            </p:cNvPr>
            <p:cNvPicPr>
              <a:picLocks noChangeAspect="1"/>
            </p:cNvPicPr>
            <p:nvPr/>
          </p:nvPicPr>
          <p:blipFill>
            <a:blip r:embed="rId2"/>
            <a:stretch>
              <a:fillRect/>
            </a:stretch>
          </p:blipFill>
          <p:spPr>
            <a:xfrm>
              <a:off x="10389067" y="178247"/>
              <a:ext cx="855038" cy="845811"/>
            </a:xfrm>
            <a:prstGeom prst="rect">
              <a:avLst/>
            </a:prstGeom>
          </p:spPr>
        </p:pic>
        <p:pic>
          <p:nvPicPr>
            <p:cNvPr id="7" name="Picture 6" descr="A logo with red arrows&#10;&#10;Description automatically generated">
              <a:extLst>
                <a:ext uri="{FF2B5EF4-FFF2-40B4-BE49-F238E27FC236}">
                  <a16:creationId xmlns:a16="http://schemas.microsoft.com/office/drawing/2014/main" id="{AF6B2E25-D465-A908-2667-11708C85E5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0548" y="470524"/>
              <a:ext cx="793079" cy="845810"/>
            </a:xfrm>
            <a:prstGeom prst="rect">
              <a:avLst/>
            </a:prstGeom>
          </p:spPr>
        </p:pic>
      </p:grpSp>
      <p:pic>
        <p:nvPicPr>
          <p:cNvPr id="9" name="Picture 8" descr="A logo with stars and a red star&#10;&#10;Description automatically generated">
            <a:extLst>
              <a:ext uri="{FF2B5EF4-FFF2-40B4-BE49-F238E27FC236}">
                <a16:creationId xmlns:a16="http://schemas.microsoft.com/office/drawing/2014/main" id="{73E04197-745C-293C-21E5-262D50E029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390" y="114456"/>
            <a:ext cx="1427327" cy="1745521"/>
          </a:xfrm>
          <a:prstGeom prst="rect">
            <a:avLst/>
          </a:prstGeom>
        </p:spPr>
      </p:pic>
      <p:sp>
        <p:nvSpPr>
          <p:cNvPr id="11" name="TextBox 10">
            <a:extLst>
              <a:ext uri="{FF2B5EF4-FFF2-40B4-BE49-F238E27FC236}">
                <a16:creationId xmlns:a16="http://schemas.microsoft.com/office/drawing/2014/main" id="{EC5B4290-DB7D-BFEE-A943-C48D0CB1EFCD}"/>
              </a:ext>
            </a:extLst>
          </p:cNvPr>
          <p:cNvSpPr txBox="1"/>
          <p:nvPr/>
        </p:nvSpPr>
        <p:spPr>
          <a:xfrm>
            <a:off x="2024011" y="6446549"/>
            <a:ext cx="816127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2850"/>
                </a:solidFill>
                <a:effectLst>
                  <a:outerShdw blurRad="38100" dist="38100" dir="2700000" algn="tl">
                    <a:srgbClr val="000000">
                      <a:alpha val="43137"/>
                    </a:srgbClr>
                  </a:outerShdw>
                </a:effectLst>
                <a:uLnTx/>
                <a:uFillTx/>
                <a:latin typeface="Calibri" panose="020F0502020204030204"/>
                <a:ea typeface="+mn-ea"/>
                <a:cs typeface="+mn-cs"/>
              </a:rPr>
              <a:t>Legislative Advocacy  –  Philanthropy &amp; Community Service  –  Camaraderie</a:t>
            </a:r>
          </a:p>
        </p:txBody>
      </p:sp>
      <p:pic>
        <p:nvPicPr>
          <p:cNvPr id="12" name="Picture 11">
            <a:extLst>
              <a:ext uri="{FF2B5EF4-FFF2-40B4-BE49-F238E27FC236}">
                <a16:creationId xmlns:a16="http://schemas.microsoft.com/office/drawing/2014/main" id="{64BF98CE-A1E6-AC64-83A2-F3054AD2F9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5257" y="1577241"/>
            <a:ext cx="6658462" cy="81037"/>
          </a:xfrm>
          <a:prstGeom prst="rect">
            <a:avLst/>
          </a:prstGeom>
        </p:spPr>
      </p:pic>
      <p:sp>
        <p:nvSpPr>
          <p:cNvPr id="14" name="TextBox 13">
            <a:extLst>
              <a:ext uri="{FF2B5EF4-FFF2-40B4-BE49-F238E27FC236}">
                <a16:creationId xmlns:a16="http://schemas.microsoft.com/office/drawing/2014/main" id="{01DB9C9F-85FB-AD73-3139-E6F4A6A92DE2}"/>
              </a:ext>
            </a:extLst>
          </p:cNvPr>
          <p:cNvSpPr txBox="1"/>
          <p:nvPr/>
        </p:nvSpPr>
        <p:spPr>
          <a:xfrm>
            <a:off x="4617489" y="11347"/>
            <a:ext cx="2979470"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002850"/>
                </a:solidFill>
                <a:effectLst>
                  <a:outerShdw blurRad="38100" dist="38100" dir="2700000" algn="tl">
                    <a:srgbClr val="000000">
                      <a:alpha val="43137"/>
                    </a:srgbClr>
                  </a:outerShdw>
                </a:effectLst>
                <a:uLnTx/>
                <a:uFillTx/>
                <a:latin typeface="Calibri" panose="020F0502020204030204"/>
                <a:ea typeface="+mn-ea"/>
                <a:cs typeface="+mn-cs"/>
              </a:rPr>
              <a:t>“NEVER STOP SERVING”</a:t>
            </a:r>
          </a:p>
        </p:txBody>
      </p:sp>
      <p:sp>
        <p:nvSpPr>
          <p:cNvPr id="2" name="TextBox 1">
            <a:extLst>
              <a:ext uri="{FF2B5EF4-FFF2-40B4-BE49-F238E27FC236}">
                <a16:creationId xmlns:a16="http://schemas.microsoft.com/office/drawing/2014/main" id="{FD4CA926-4781-9245-E403-43F79BD0E435}"/>
              </a:ext>
            </a:extLst>
          </p:cNvPr>
          <p:cNvSpPr txBox="1"/>
          <p:nvPr/>
        </p:nvSpPr>
        <p:spPr>
          <a:xfrm>
            <a:off x="3322196" y="655386"/>
            <a:ext cx="5182701"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President’s Report</a:t>
            </a:r>
          </a:p>
        </p:txBody>
      </p:sp>
      <p:sp>
        <p:nvSpPr>
          <p:cNvPr id="3" name="TextBox 2">
            <a:extLst>
              <a:ext uri="{FF2B5EF4-FFF2-40B4-BE49-F238E27FC236}">
                <a16:creationId xmlns:a16="http://schemas.microsoft.com/office/drawing/2014/main" id="{936BC4F6-2CB8-73E6-4764-A83E7A7B74F2}"/>
              </a:ext>
            </a:extLst>
          </p:cNvPr>
          <p:cNvSpPr txBox="1"/>
          <p:nvPr/>
        </p:nvSpPr>
        <p:spPr>
          <a:xfrm>
            <a:off x="878053" y="2818688"/>
            <a:ext cx="4368800" cy="2000548"/>
          </a:xfrm>
          <a:prstGeom prst="rect">
            <a:avLst/>
          </a:prstGeom>
          <a:solidFill>
            <a:srgbClr val="FFFFCC"/>
          </a:solidFill>
          <a:ln w="19050">
            <a:solidFill>
              <a:schemeClr val="tx1"/>
            </a:solidFill>
          </a:ln>
        </p:spPr>
        <p:txBody>
          <a:bodyPr wrap="square" rtlCol="0">
            <a:spAutoFit/>
          </a:bodyPr>
          <a:lstStyle/>
          <a:p>
            <a:pPr algn="ctr"/>
            <a:r>
              <a:rPr lang="en-US" sz="4000" b="1" u="sng" dirty="0">
                <a:solidFill>
                  <a:prstClr val="black"/>
                </a:solidFill>
                <a:latin typeface="Aptos" panose="02110004020202020204"/>
              </a:rPr>
              <a:t>C &amp; H</a:t>
            </a:r>
            <a:r>
              <a:rPr kumimoji="0" lang="en-US" sz="4000" b="1" i="0" u="sng" strike="noStrike" kern="1200" cap="none" spc="0" normalizeH="0" baseline="0" noProof="0" dirty="0">
                <a:ln>
                  <a:noFill/>
                </a:ln>
                <a:solidFill>
                  <a:prstClr val="black"/>
                </a:solidFill>
                <a:effectLst/>
                <a:uLnTx/>
                <a:uFillTx/>
                <a:latin typeface="Aptos" panose="02110004020202020204"/>
                <a:ea typeface="+mn-ea"/>
                <a:cs typeface="+mn-cs"/>
              </a:rPr>
              <a:t> News</a:t>
            </a:r>
          </a:p>
          <a:p>
            <a:pPr algn="ctr"/>
            <a:r>
              <a:rPr lang="en-US" sz="3600" dirty="0">
                <a:solidFill>
                  <a:prstClr val="black"/>
                </a:solidFill>
                <a:latin typeface="Aptos" panose="02110004020202020204"/>
              </a:rPr>
              <a:t>Buzz Around Town</a:t>
            </a:r>
            <a:endParaRPr kumimoji="0" lang="en-US" sz="3600" b="0" i="0" u="none" strike="noStrike" kern="1200" cap="none" spc="0" normalizeH="0" baseline="0" noProof="0" dirty="0">
              <a:ln>
                <a:noFill/>
              </a:ln>
              <a:solidFill>
                <a:prstClr val="black"/>
              </a:solidFill>
              <a:effectLst/>
              <a:uLnTx/>
              <a:uFillTx/>
              <a:latin typeface="Aptos" panose="02110004020202020204"/>
              <a:ea typeface="+mn-ea"/>
              <a:cs typeface="+mn-cs"/>
            </a:endParaRPr>
          </a:p>
          <a:p>
            <a:pPr algn="ctr"/>
            <a:r>
              <a:rPr kumimoji="0" lang="en-US" sz="3600" b="0" i="0" u="none" strike="noStrike" kern="1200" cap="none" spc="0" normalizeH="0" baseline="0" noProof="0" dirty="0">
                <a:ln>
                  <a:noFill/>
                </a:ln>
                <a:solidFill>
                  <a:prstClr val="black"/>
                </a:solidFill>
                <a:effectLst/>
                <a:uLnTx/>
                <a:uFillTx/>
                <a:latin typeface="Aptos" panose="02110004020202020204"/>
                <a:ea typeface="+mn-ea"/>
                <a:cs typeface="+mn-cs"/>
              </a:rPr>
              <a:t>20 Feb</a:t>
            </a:r>
            <a:r>
              <a:rPr lang="en-US" sz="3600" dirty="0">
                <a:solidFill>
                  <a:prstClr val="black"/>
                </a:solidFill>
                <a:latin typeface="Aptos" panose="02110004020202020204"/>
              </a:rPr>
              <a:t> 2025</a:t>
            </a:r>
            <a:endParaRPr lang="en-US" sz="3600" dirty="0"/>
          </a:p>
          <a:p>
            <a:pPr marL="285750" indent="-285750">
              <a:buFont typeface="Arial" panose="020B0604020202020204" pitchFamily="34" charset="0"/>
              <a:buChar char="•"/>
            </a:pPr>
            <a:endParaRPr lang="en-US" sz="1200" dirty="0"/>
          </a:p>
        </p:txBody>
      </p:sp>
      <p:pic>
        <p:nvPicPr>
          <p:cNvPr id="8" name="Picture 7" descr="A newspaper with a picture of a person&#10;&#10;AI-generated content may be incorrect.">
            <a:extLst>
              <a:ext uri="{FF2B5EF4-FFF2-40B4-BE49-F238E27FC236}">
                <a16:creationId xmlns:a16="http://schemas.microsoft.com/office/drawing/2014/main" id="{05749025-DC41-52B0-06AF-20F3824912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41661" y="1810692"/>
            <a:ext cx="5191983" cy="4565305"/>
          </a:xfrm>
          <a:prstGeom prst="rect">
            <a:avLst/>
          </a:prstGeom>
          <a:ln w="19050">
            <a:solidFill>
              <a:schemeClr val="tx1"/>
            </a:solidFill>
          </a:ln>
        </p:spPr>
      </p:pic>
    </p:spTree>
    <p:extLst>
      <p:ext uri="{BB962C8B-B14F-4D97-AF65-F5344CB8AC3E}">
        <p14:creationId xmlns:p14="http://schemas.microsoft.com/office/powerpoint/2010/main" val="30520233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1838</TotalTime>
  <Words>1803</Words>
  <Application>Microsoft Office PowerPoint</Application>
  <PresentationFormat>Widescreen</PresentationFormat>
  <Paragraphs>289</Paragraphs>
  <Slides>32</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32</vt:i4>
      </vt:variant>
    </vt:vector>
  </HeadingPairs>
  <TitlesOfParts>
    <vt:vector size="42" baseType="lpstr">
      <vt:lpstr>Aptos</vt:lpstr>
      <vt:lpstr>Aptos Display</vt:lpstr>
      <vt:lpstr>Arial</vt:lpstr>
      <vt:lpstr>Calibri</vt:lpstr>
      <vt:lpstr>sourceSansPro</vt:lpstr>
      <vt:lpstr>Tahoma</vt:lpstr>
      <vt:lpstr>Times New Roman</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Tony LaVecchia</dc:creator>
  <cp:lastModifiedBy>Tracy Connors</cp:lastModifiedBy>
  <cp:revision>90</cp:revision>
  <dcterms:created xsi:type="dcterms:W3CDTF">2024-11-14T22:39:07Z</dcterms:created>
  <dcterms:modified xsi:type="dcterms:W3CDTF">2025-03-21T17:50:50Z</dcterms:modified>
</cp:coreProperties>
</file>